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67" r:id="rId2"/>
    <p:sldId id="258" r:id="rId3"/>
    <p:sldId id="257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9" r:id="rId13"/>
  </p:sldIdLst>
  <p:sldSz cx="10080625" cy="5670550"/>
  <p:notesSz cx="6877050" cy="965676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jnSNZn4GwiQOTF9+xGZ2VXuB+D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9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0663" y="723900"/>
            <a:ext cx="6435725" cy="3621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7690" y="4586952"/>
            <a:ext cx="5501626" cy="4345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813" tIns="82813" rIns="82813" bIns="82813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">
          <a:extLst>
            <a:ext uri="{FF2B5EF4-FFF2-40B4-BE49-F238E27FC236}">
              <a16:creationId xmlns:a16="http://schemas.microsoft.com/office/drawing/2014/main" id="{B4AA6D7E-26B1-0DE4-78D8-C627AC8D5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:notes">
            <a:extLst>
              <a:ext uri="{FF2B5EF4-FFF2-40B4-BE49-F238E27FC236}">
                <a16:creationId xmlns:a16="http://schemas.microsoft.com/office/drawing/2014/main" id="{049DA272-A0DE-6406-0484-7234091F6EA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7690" y="4586952"/>
            <a:ext cx="5501626" cy="4345529"/>
          </a:xfrm>
          <a:prstGeom prst="rect">
            <a:avLst/>
          </a:prstGeom>
        </p:spPr>
        <p:txBody>
          <a:bodyPr spcFirstLastPara="1" wrap="square" lIns="82813" tIns="82813" rIns="82813" bIns="828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0" name="Google Shape;20;p1:notes">
            <a:extLst>
              <a:ext uri="{FF2B5EF4-FFF2-40B4-BE49-F238E27FC236}">
                <a16:creationId xmlns:a16="http://schemas.microsoft.com/office/drawing/2014/main" id="{B6B6BBAC-8AF4-D5C9-A662-213685F1591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0663" y="723900"/>
            <a:ext cx="6435725" cy="3621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9103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9:notes"/>
          <p:cNvSpPr txBox="1">
            <a:spLocks noGrp="1"/>
          </p:cNvSpPr>
          <p:nvPr>
            <p:ph type="body" idx="1"/>
          </p:nvPr>
        </p:nvSpPr>
        <p:spPr>
          <a:xfrm>
            <a:off x="687690" y="4586952"/>
            <a:ext cx="5501626" cy="4345529"/>
          </a:xfrm>
          <a:prstGeom prst="rect">
            <a:avLst/>
          </a:prstGeom>
        </p:spPr>
        <p:txBody>
          <a:bodyPr spcFirstLastPara="1" wrap="square" lIns="82813" tIns="82813" rIns="82813" bIns="828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12" name="Google Shape;11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663" y="723900"/>
            <a:ext cx="6435725" cy="3621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0:notes"/>
          <p:cNvSpPr txBox="1">
            <a:spLocks noGrp="1"/>
          </p:cNvSpPr>
          <p:nvPr>
            <p:ph type="body" idx="1"/>
          </p:nvPr>
        </p:nvSpPr>
        <p:spPr>
          <a:xfrm>
            <a:off x="687690" y="4586952"/>
            <a:ext cx="5501626" cy="4345529"/>
          </a:xfrm>
          <a:prstGeom prst="rect">
            <a:avLst/>
          </a:prstGeom>
        </p:spPr>
        <p:txBody>
          <a:bodyPr spcFirstLastPara="1" wrap="square" lIns="82813" tIns="82813" rIns="82813" bIns="828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21" name="Google Shape;12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663" y="723900"/>
            <a:ext cx="6435725" cy="3621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>
          <a:extLst>
            <a:ext uri="{FF2B5EF4-FFF2-40B4-BE49-F238E27FC236}">
              <a16:creationId xmlns:a16="http://schemas.microsoft.com/office/drawing/2014/main" id="{D651DD07-74C8-3DF7-215C-6AA90CBA4E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0:notes">
            <a:extLst>
              <a:ext uri="{FF2B5EF4-FFF2-40B4-BE49-F238E27FC236}">
                <a16:creationId xmlns:a16="http://schemas.microsoft.com/office/drawing/2014/main" id="{DC614DCF-EAFF-8EC9-A4B1-2FB4BBDB3F6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7690" y="4586952"/>
            <a:ext cx="5501626" cy="4345529"/>
          </a:xfrm>
          <a:prstGeom prst="rect">
            <a:avLst/>
          </a:prstGeom>
        </p:spPr>
        <p:txBody>
          <a:bodyPr spcFirstLastPara="1" wrap="square" lIns="82813" tIns="82813" rIns="82813" bIns="828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21" name="Google Shape;121;p10:notes">
            <a:extLst>
              <a:ext uri="{FF2B5EF4-FFF2-40B4-BE49-F238E27FC236}">
                <a16:creationId xmlns:a16="http://schemas.microsoft.com/office/drawing/2014/main" id="{AE5AA18D-55ED-410C-E555-41C7DB83026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0663" y="723900"/>
            <a:ext cx="6435725" cy="3621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9746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:notes"/>
          <p:cNvSpPr txBox="1">
            <a:spLocks noGrp="1"/>
          </p:cNvSpPr>
          <p:nvPr>
            <p:ph type="body" idx="1"/>
          </p:nvPr>
        </p:nvSpPr>
        <p:spPr>
          <a:xfrm>
            <a:off x="687690" y="4586952"/>
            <a:ext cx="5501626" cy="4345529"/>
          </a:xfrm>
          <a:prstGeom prst="rect">
            <a:avLst/>
          </a:prstGeom>
        </p:spPr>
        <p:txBody>
          <a:bodyPr spcFirstLastPara="1" wrap="square" lIns="82813" tIns="82813" rIns="82813" bIns="828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33" name="Google Shape;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663" y="723900"/>
            <a:ext cx="6435725" cy="3621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:notes"/>
          <p:cNvSpPr txBox="1">
            <a:spLocks noGrp="1"/>
          </p:cNvSpPr>
          <p:nvPr>
            <p:ph type="body" idx="1"/>
          </p:nvPr>
        </p:nvSpPr>
        <p:spPr>
          <a:xfrm>
            <a:off x="687690" y="4586952"/>
            <a:ext cx="5501626" cy="4345529"/>
          </a:xfrm>
          <a:prstGeom prst="rect">
            <a:avLst/>
          </a:prstGeom>
        </p:spPr>
        <p:txBody>
          <a:bodyPr spcFirstLastPara="1" wrap="square" lIns="82813" tIns="82813" rIns="82813" bIns="828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7" name="Google Shape;2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663" y="723900"/>
            <a:ext cx="6435725" cy="3621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">
          <a:extLst>
            <a:ext uri="{FF2B5EF4-FFF2-40B4-BE49-F238E27FC236}">
              <a16:creationId xmlns:a16="http://schemas.microsoft.com/office/drawing/2014/main" id="{1182C49C-55B5-1898-70C4-4E374953AA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:notes">
            <a:extLst>
              <a:ext uri="{FF2B5EF4-FFF2-40B4-BE49-F238E27FC236}">
                <a16:creationId xmlns:a16="http://schemas.microsoft.com/office/drawing/2014/main" id="{44AA6410-72A2-A406-109B-84CF3E1F3E9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7690" y="4586952"/>
            <a:ext cx="5501626" cy="4345529"/>
          </a:xfrm>
          <a:prstGeom prst="rect">
            <a:avLst/>
          </a:prstGeom>
        </p:spPr>
        <p:txBody>
          <a:bodyPr spcFirstLastPara="1" wrap="square" lIns="82813" tIns="82813" rIns="82813" bIns="828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0" name="Google Shape;20;p1:notes">
            <a:extLst>
              <a:ext uri="{FF2B5EF4-FFF2-40B4-BE49-F238E27FC236}">
                <a16:creationId xmlns:a16="http://schemas.microsoft.com/office/drawing/2014/main" id="{2C3307E6-26BA-D18C-59B2-277C6C9CA8E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0663" y="723900"/>
            <a:ext cx="6435725" cy="3621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5811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:notes"/>
          <p:cNvSpPr txBox="1">
            <a:spLocks noGrp="1"/>
          </p:cNvSpPr>
          <p:nvPr>
            <p:ph type="body" idx="1"/>
          </p:nvPr>
        </p:nvSpPr>
        <p:spPr>
          <a:xfrm>
            <a:off x="687690" y="4586952"/>
            <a:ext cx="5501626" cy="4345529"/>
          </a:xfrm>
          <a:prstGeom prst="rect">
            <a:avLst/>
          </a:prstGeom>
        </p:spPr>
        <p:txBody>
          <a:bodyPr spcFirstLastPara="1" wrap="square" lIns="82813" tIns="82813" rIns="82813" bIns="828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40" name="Google Shape;4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663" y="723900"/>
            <a:ext cx="6435725" cy="3621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:notes"/>
          <p:cNvSpPr txBox="1">
            <a:spLocks noGrp="1"/>
          </p:cNvSpPr>
          <p:nvPr>
            <p:ph type="body" idx="1"/>
          </p:nvPr>
        </p:nvSpPr>
        <p:spPr>
          <a:xfrm>
            <a:off x="687690" y="4586952"/>
            <a:ext cx="5501626" cy="4345529"/>
          </a:xfrm>
          <a:prstGeom prst="rect">
            <a:avLst/>
          </a:prstGeom>
        </p:spPr>
        <p:txBody>
          <a:bodyPr spcFirstLastPara="1" wrap="square" lIns="82813" tIns="82813" rIns="82813" bIns="828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55" name="Google Shape;5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663" y="723900"/>
            <a:ext cx="6435725" cy="3621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6:notes"/>
          <p:cNvSpPr txBox="1">
            <a:spLocks noGrp="1"/>
          </p:cNvSpPr>
          <p:nvPr>
            <p:ph type="body" idx="1"/>
          </p:nvPr>
        </p:nvSpPr>
        <p:spPr>
          <a:xfrm>
            <a:off x="687690" y="4586952"/>
            <a:ext cx="5501626" cy="4345529"/>
          </a:xfrm>
          <a:prstGeom prst="rect">
            <a:avLst/>
          </a:prstGeom>
        </p:spPr>
        <p:txBody>
          <a:bodyPr spcFirstLastPara="1" wrap="square" lIns="82813" tIns="82813" rIns="82813" bIns="828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75" name="Google Shape;7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663" y="723900"/>
            <a:ext cx="6435725" cy="3621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7:notes"/>
          <p:cNvSpPr txBox="1">
            <a:spLocks noGrp="1"/>
          </p:cNvSpPr>
          <p:nvPr>
            <p:ph type="body" idx="1"/>
          </p:nvPr>
        </p:nvSpPr>
        <p:spPr>
          <a:xfrm>
            <a:off x="687690" y="4586952"/>
            <a:ext cx="5501626" cy="4345529"/>
          </a:xfrm>
          <a:prstGeom prst="rect">
            <a:avLst/>
          </a:prstGeom>
        </p:spPr>
        <p:txBody>
          <a:bodyPr spcFirstLastPara="1" wrap="square" lIns="82813" tIns="82813" rIns="82813" bIns="828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91" name="Google Shape;9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663" y="723900"/>
            <a:ext cx="6435725" cy="3621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8:notes"/>
          <p:cNvSpPr txBox="1">
            <a:spLocks noGrp="1"/>
          </p:cNvSpPr>
          <p:nvPr>
            <p:ph type="body" idx="1"/>
          </p:nvPr>
        </p:nvSpPr>
        <p:spPr>
          <a:xfrm>
            <a:off x="687690" y="4586952"/>
            <a:ext cx="5501626" cy="4345529"/>
          </a:xfrm>
          <a:prstGeom prst="rect">
            <a:avLst/>
          </a:prstGeom>
        </p:spPr>
        <p:txBody>
          <a:bodyPr spcFirstLastPara="1" wrap="square" lIns="82813" tIns="82813" rIns="82813" bIns="828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02" name="Google Shape;10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663" y="723900"/>
            <a:ext cx="6435725" cy="3621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definito" type="title">
  <p:cSld name="TITL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12"/>
          <p:cNvSpPr txBox="1">
            <a:spLocks noGrp="1"/>
          </p:cNvSpPr>
          <p:nvPr>
            <p:ph type="title"/>
          </p:nvPr>
        </p:nvSpPr>
        <p:spPr>
          <a:xfrm>
            <a:off x="504000" y="561600"/>
            <a:ext cx="9069480" cy="27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ftr" idx="11"/>
          </p:nvPr>
        </p:nvSpPr>
        <p:spPr>
          <a:xfrm>
            <a:off x="3447360" y="5165280"/>
            <a:ext cx="3192840" cy="388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sldNum" idx="12"/>
          </p:nvPr>
        </p:nvSpPr>
        <p:spPr>
          <a:xfrm>
            <a:off x="7227360" y="5165280"/>
            <a:ext cx="2346120" cy="388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dt" idx="10"/>
          </p:nvPr>
        </p:nvSpPr>
        <p:spPr>
          <a:xfrm>
            <a:off x="504000" y="5165280"/>
            <a:ext cx="2346120" cy="388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9070200" cy="32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definito 1" type="tx">
  <p:cSld name="TITLE_AND_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3"/>
          <p:cNvSpPr txBox="1">
            <a:spLocks noGrp="1"/>
          </p:cNvSpPr>
          <p:nvPr>
            <p:ph type="title"/>
          </p:nvPr>
        </p:nvSpPr>
        <p:spPr>
          <a:xfrm>
            <a:off x="504000" y="561600"/>
            <a:ext cx="9069480" cy="27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9069480" cy="3286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3447360" y="5165280"/>
            <a:ext cx="3192840" cy="388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7227360" y="5165280"/>
            <a:ext cx="2346120" cy="388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dt" idx="10"/>
          </p:nvPr>
        </p:nvSpPr>
        <p:spPr>
          <a:xfrm>
            <a:off x="504000" y="5165280"/>
            <a:ext cx="2346120" cy="388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aps.app.goo.gl/3bpJkFpR9WzK4AZJ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uber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jpg"/><Relationship Id="rId4" Type="http://schemas.openxmlformats.org/officeDocument/2006/relationships/image" Target="../media/image13.png"/><Relationship Id="rId9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">
          <a:extLst>
            <a:ext uri="{FF2B5EF4-FFF2-40B4-BE49-F238E27FC236}">
              <a16:creationId xmlns:a16="http://schemas.microsoft.com/office/drawing/2014/main" id="{521DAF48-6D9A-1967-5707-4326BA2E5E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">
            <a:extLst>
              <a:ext uri="{FF2B5EF4-FFF2-40B4-BE49-F238E27FC236}">
                <a16:creationId xmlns:a16="http://schemas.microsoft.com/office/drawing/2014/main" id="{3D3BFE66-FEE0-A36A-71A2-B1A4D6C4BD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4000" y="223920"/>
            <a:ext cx="90696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-IT" sz="3500" b="1" u="none" strike="noStrike" dirty="0">
                <a:solidFill>
                  <a:srgbClr val="000000"/>
                </a:solidFill>
              </a:rPr>
              <a:t>Progetto Aurora</a:t>
            </a:r>
            <a:r>
              <a:rPr lang="it-IT" sz="4400" b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it-IT" sz="3200" b="0" i="1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Informazioni per utenti</a:t>
            </a:r>
            <a:endParaRPr sz="3200" b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">
            <a:extLst>
              <a:ext uri="{FF2B5EF4-FFF2-40B4-BE49-F238E27FC236}">
                <a16:creationId xmlns:a16="http://schemas.microsoft.com/office/drawing/2014/main" id="{D8046048-EF05-1822-1F4E-BF314D78F054}"/>
              </a:ext>
            </a:extLst>
          </p:cNvPr>
          <p:cNvSpPr/>
          <p:nvPr/>
        </p:nvSpPr>
        <p:spPr>
          <a:xfrm>
            <a:off x="133175" y="901320"/>
            <a:ext cx="4368600" cy="4599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Aurora – ospitalità a supporto di esigenze sanitarie o comunque temporanee.</a:t>
            </a:r>
            <a:br>
              <a:rPr lang="it-IT" sz="1300" b="0" i="0" u="none" strike="noStrike" cap="none" dirty="0">
                <a:latin typeface="Arial"/>
                <a:ea typeface="Arial"/>
                <a:cs typeface="Arial"/>
                <a:sym typeface="Arial"/>
              </a:rPr>
            </a:br>
            <a:r>
              <a:rPr lang="it-IT" sz="1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E’ un progetto di Giardino Delle Idee </a:t>
            </a:r>
            <a:r>
              <a:rPr lang="it-IT" sz="13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odv</a:t>
            </a:r>
            <a:endParaRPr sz="1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Recapiti e contatti</a:t>
            </a:r>
            <a:endParaRPr sz="1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Via Sant’</a:t>
            </a:r>
            <a:r>
              <a:rPr lang="it-IT" sz="13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Uguzzone</a:t>
            </a:r>
            <a:r>
              <a:rPr lang="it-IT" sz="1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25, 20126 Milano</a:t>
            </a:r>
            <a:endParaRPr sz="1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2.do piano, senza ascensore</a:t>
            </a:r>
            <a:endParaRPr sz="1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Cellulare +39 371 55 38 442</a:t>
            </a:r>
            <a:endParaRPr sz="1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Gmaps</a:t>
            </a:r>
            <a:r>
              <a:rPr lang="it-IT" sz="1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300" b="0" i="0" u="sng" strike="noStrike" cap="none" dirty="0">
                <a:solidFill>
                  <a:srgbClr val="0000EE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https://maps.app.goo.gl/3bpJkFpR9WzK4AZJ8</a:t>
            </a:r>
            <a:endParaRPr sz="1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Come raggiungerci da: </a:t>
            </a:r>
          </a:p>
          <a:p>
            <a:pPr lvl="0"/>
            <a:r>
              <a:rPr lang="it-IT" b="1" dirty="0"/>
              <a:t>Stazioni Ferroviarie Centrale o Garibaldi o Aeroporto Malpensa </a:t>
            </a:r>
            <a:r>
              <a:rPr lang="it-IT" dirty="0"/>
              <a:t>(il Bus arriva in Centrale)</a:t>
            </a:r>
            <a:r>
              <a:rPr lang="it-IT" b="1" dirty="0"/>
              <a:t>: </a:t>
            </a:r>
          </a:p>
          <a:p>
            <a:r>
              <a:rPr lang="it-IT" i="1" dirty="0">
                <a:solidFill>
                  <a:srgbClr val="0070C0"/>
                </a:solidFill>
              </a:rPr>
              <a:t>Metrò M2 Verde </a:t>
            </a:r>
            <a:r>
              <a:rPr lang="it-IT" dirty="0"/>
              <a:t>(</a:t>
            </a:r>
            <a:r>
              <a:rPr lang="it-IT" dirty="0" err="1"/>
              <a:t>direz</a:t>
            </a:r>
            <a:r>
              <a:rPr lang="it-IT" dirty="0"/>
              <a:t>. Cologno/Gessate) – scendere a Loreto – </a:t>
            </a:r>
            <a:r>
              <a:rPr lang="it-IT" i="1" dirty="0">
                <a:solidFill>
                  <a:srgbClr val="0070C0"/>
                </a:solidFill>
              </a:rPr>
              <a:t>Metrò M1 Rossa </a:t>
            </a:r>
            <a:r>
              <a:rPr lang="it-IT" dirty="0"/>
              <a:t>(</a:t>
            </a:r>
            <a:r>
              <a:rPr lang="it-IT" dirty="0" err="1"/>
              <a:t>direz</a:t>
            </a:r>
            <a:r>
              <a:rPr lang="it-IT" dirty="0"/>
              <a:t>. Sesto San Giovanni) – fermata Villa San Giovanni</a:t>
            </a:r>
            <a:endParaRPr lang="fr-FR" dirty="0"/>
          </a:p>
          <a:p>
            <a:pPr lvl="0"/>
            <a:endParaRPr lang="it-IT" sz="1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it-IT" b="1" dirty="0"/>
              <a:t>Aeroporto di Linate</a:t>
            </a:r>
            <a:endParaRPr lang="fr-FR" dirty="0"/>
          </a:p>
          <a:p>
            <a:r>
              <a:rPr lang="it-IT" i="1" dirty="0">
                <a:solidFill>
                  <a:srgbClr val="0070C0"/>
                </a:solidFill>
              </a:rPr>
              <a:t>Metrò M4 </a:t>
            </a:r>
            <a:r>
              <a:rPr lang="it-IT" dirty="0"/>
              <a:t>(Blu) (</a:t>
            </a:r>
            <a:r>
              <a:rPr lang="it-IT" dirty="0" err="1"/>
              <a:t>direz</a:t>
            </a:r>
            <a:r>
              <a:rPr lang="it-IT" dirty="0"/>
              <a:t>. San Cristoforo) – scendere a San Babila – </a:t>
            </a:r>
            <a:r>
              <a:rPr lang="it-IT" i="1" dirty="0">
                <a:solidFill>
                  <a:srgbClr val="0070C0"/>
                </a:solidFill>
              </a:rPr>
              <a:t>Metrò M1 Rossa </a:t>
            </a:r>
            <a:r>
              <a:rPr lang="it-IT" dirty="0"/>
              <a:t>(</a:t>
            </a:r>
            <a:r>
              <a:rPr lang="it-IT" dirty="0" err="1"/>
              <a:t>direz</a:t>
            </a:r>
            <a:r>
              <a:rPr lang="it-IT" dirty="0"/>
              <a:t>. Sesto San Giovanni) – fermata Villa San Giovanni </a:t>
            </a:r>
            <a:endParaRPr sz="1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1" title="NIKA.png">
            <a:extLst>
              <a:ext uri="{FF2B5EF4-FFF2-40B4-BE49-F238E27FC236}">
                <a16:creationId xmlns:a16="http://schemas.microsoft.com/office/drawing/2014/main" id="{DFB4DCA1-9D00-3647-3E84-A8AD3490EB8B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9465" y="2320870"/>
            <a:ext cx="5277985" cy="31079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1206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"/>
          <p:cNvSpPr txBox="1">
            <a:spLocks noGrp="1"/>
          </p:cNvSpPr>
          <p:nvPr>
            <p:ph type="title"/>
          </p:nvPr>
        </p:nvSpPr>
        <p:spPr>
          <a:xfrm>
            <a:off x="180000" y="-15120"/>
            <a:ext cx="9719280" cy="747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Progetto Aurora -  ATM</a:t>
            </a:r>
            <a:r>
              <a:rPr lang="it-IT" sz="1800" b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</a:t>
            </a:r>
            <a:r>
              <a:rPr lang="it-IT" sz="2800" b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100" b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 Sant’Uguzzone a Osp Maggiore Policlinico (via Sforza 35)</a:t>
            </a:r>
            <a:endParaRPr sz="2100" b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9"/>
          <p:cNvSpPr/>
          <p:nvPr/>
        </p:nvSpPr>
        <p:spPr>
          <a:xfrm>
            <a:off x="2196000" y="1008000"/>
            <a:ext cx="7521840" cy="147816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216000" marR="0" lvl="0" indent="-216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oto Sans Symbols"/>
              <a:buAutoNum type="arabicParenR"/>
            </a:pPr>
            <a:r>
              <a:rPr lang="it-IT" sz="1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 via Sant’</a:t>
            </a:r>
            <a:r>
              <a:rPr lang="it-IT" sz="13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Uguzzone</a:t>
            </a:r>
            <a:r>
              <a:rPr lang="it-IT" sz="1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25 prendere MM1 ROSSA a </a:t>
            </a:r>
            <a:r>
              <a:rPr lang="it-IT" sz="1300" dirty="0"/>
              <a:t>VILLA</a:t>
            </a:r>
            <a:r>
              <a:rPr lang="it-IT" sz="1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SAN GIOVANNI (9 minuti a piedi), direzione BISCEGLIE o RHO; scendere dopo 10 fermate a SAN BABILA</a:t>
            </a:r>
            <a:br>
              <a:rPr lang="it-IT" sz="1300" b="0" i="0" u="none" strike="noStrike" cap="none" dirty="0">
                <a:latin typeface="Arial"/>
                <a:ea typeface="Arial"/>
                <a:cs typeface="Arial"/>
                <a:sym typeface="Arial"/>
              </a:rPr>
            </a:br>
            <a:r>
              <a:rPr lang="it-IT" sz="1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6000" marR="0" lvl="0" indent="-216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oto Sans Symbols"/>
              <a:buAutoNum type="arabicParenR"/>
            </a:pPr>
            <a:r>
              <a:rPr lang="it-IT" sz="1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SAN BABILA prendere la MM4 direzione SAN CRISTOFORO e scendere alla fermata successiva SFORZA-POLICLINICO.</a:t>
            </a:r>
            <a:br>
              <a:rPr lang="it-IT" sz="1300" b="0" i="0" u="none" strike="noStrike" cap="none" dirty="0">
                <a:latin typeface="Arial"/>
                <a:ea typeface="Arial"/>
                <a:cs typeface="Arial"/>
                <a:sym typeface="Arial"/>
              </a:rPr>
            </a:br>
            <a:r>
              <a:rPr lang="it-IT" sz="1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6000" marR="0" lvl="0" indent="-216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oto Sans Symbols"/>
              <a:buAutoNum type="arabicParenR"/>
            </a:pPr>
            <a:r>
              <a:rPr lang="it-IT" sz="1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Il policlinico è 2 minuti a piedi</a:t>
            </a:r>
            <a:endParaRPr sz="1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" name="Google Shape;11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000" y="900000"/>
            <a:ext cx="1618200" cy="14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2000" y="2592000"/>
            <a:ext cx="1618200" cy="147816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9"/>
          <p:cNvSpPr/>
          <p:nvPr/>
        </p:nvSpPr>
        <p:spPr>
          <a:xfrm>
            <a:off x="2196000" y="2700000"/>
            <a:ext cx="7521840" cy="147816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216000" marR="0" lvl="0" indent="-216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oto Sans Symbols"/>
              <a:buAutoNum type="arabicParenR"/>
            </a:pPr>
            <a:r>
              <a:rPr lang="it-IT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 via Sant’Uguzzone 25 prendere MM1 ROSSA a VILLA SAN GIOVANNI (9 minuti a piedi), direzione RHO o </a:t>
            </a:r>
            <a:r>
              <a:rPr lang="it-IT" sz="1300"/>
              <a:t>BISCEGLIE</a:t>
            </a:r>
            <a:r>
              <a:rPr lang="it-IT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 scendere dopo 11 fermate a DUOMO</a:t>
            </a:r>
            <a:br>
              <a:rPr lang="it-IT" sz="1300" b="0" i="0" u="none" strike="noStrike" cap="none">
                <a:latin typeface="Arial"/>
                <a:ea typeface="Arial"/>
                <a:cs typeface="Arial"/>
                <a:sym typeface="Arial"/>
              </a:rPr>
            </a:br>
            <a:r>
              <a:rPr lang="it-IT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6000" marR="0" lvl="0" indent="-216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oto Sans Symbols"/>
              <a:buAutoNum type="arabicParenR"/>
            </a:pPr>
            <a:r>
              <a:rPr lang="it-IT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DUOMO prendere la MM3 GIALLA  direzione San DONATO e scendere dopo 2 fermate a CROCETTA M3. </a:t>
            </a:r>
            <a:br>
              <a:rPr lang="it-IT" sz="1300" b="0" i="0" u="none" strike="noStrike" cap="none">
                <a:latin typeface="Arial"/>
                <a:ea typeface="Arial"/>
                <a:cs typeface="Arial"/>
                <a:sym typeface="Arial"/>
              </a:rPr>
            </a:br>
            <a:r>
              <a:rPr lang="it-IT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6000" marR="0" lvl="0" indent="-216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oto Sans Symbols"/>
              <a:buAutoNum type="arabicParenR"/>
            </a:pPr>
            <a:r>
              <a:rPr lang="it-IT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Il policlinico è 6 minuti a piedi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0"/>
          <p:cNvSpPr txBox="1">
            <a:spLocks noGrp="1"/>
          </p:cNvSpPr>
          <p:nvPr>
            <p:ph type="title"/>
          </p:nvPr>
        </p:nvSpPr>
        <p:spPr>
          <a:xfrm>
            <a:off x="180000" y="-15120"/>
            <a:ext cx="9719280" cy="747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Progetto Aurora -  ATM o Moovit</a:t>
            </a:r>
            <a:r>
              <a:rPr lang="it-IT" sz="1800" b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</a:t>
            </a:r>
            <a:r>
              <a:rPr lang="it-IT" sz="2800" b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100" b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 Sant’Uguzzone a Ospedale Multimedica a Sesto SG</a:t>
            </a:r>
            <a:endParaRPr sz="2100" b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0"/>
          <p:cNvSpPr/>
          <p:nvPr/>
        </p:nvSpPr>
        <p:spPr>
          <a:xfrm>
            <a:off x="2196000" y="720000"/>
            <a:ext cx="7521840" cy="147888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216000" marR="0" lvl="0" indent="-216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oto Sans Symbols"/>
              <a:buAutoNum type="arabicParenR"/>
            </a:pPr>
            <a:r>
              <a:rPr lang="it-IT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 via Sant’Uguzzone 25 camminare per 15 minuti attraversando il ponte sulla ferrovia verso viale Sarca, sino alla fermata SARCA /BIGNAMI (NB andare verso ferrovia 1 isolato, poi girare a destra; al ponte si accede anche con scale pedonali; dopo il ponte attraversare il cancelletto verso viale Sarca senza seguire la via per le auto) 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6000" marR="0" lvl="0" indent="-216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oto Sans Symbols"/>
              <a:buAutoNum type="arabicParenR"/>
            </a:pPr>
            <a:r>
              <a:rPr lang="it-IT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Alla fermata indicata prendere il BUS 728 per 3 fermate e scendere alla fermata PARCO NORD / ISTITUTO TECNICO. 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6000" marR="0" lvl="0" indent="-216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oto Sans Symbols"/>
              <a:buAutoNum type="arabicParenR"/>
            </a:pPr>
            <a:r>
              <a:rPr lang="it-IT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IRCCS Multimedica si trova a 100 m a piedi, in via Milanese.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0000" y="1337760"/>
            <a:ext cx="1083600" cy="1473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8320" y="660600"/>
            <a:ext cx="2047680" cy="713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320" y="2938320"/>
            <a:ext cx="1903680" cy="65448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0"/>
          <p:cNvSpPr/>
          <p:nvPr/>
        </p:nvSpPr>
        <p:spPr>
          <a:xfrm>
            <a:off x="2196000" y="2268000"/>
            <a:ext cx="7521840" cy="207324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216000" marR="0" lvl="0" indent="-216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oto Sans Symbols"/>
              <a:buAutoNum type="arabicParenR"/>
            </a:pPr>
            <a:r>
              <a:rPr lang="it-IT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 via Sant’Uguzzone 25 camminare per 6 min verso viale Monza, a sinistra andare verso MM1 Marelli ed entrare in MM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6000" marR="0" lvl="0" indent="-216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oto Sans Symbols"/>
              <a:buAutoNum type="arabicParenR"/>
            </a:pPr>
            <a:r>
              <a:rPr lang="it-IT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MM1 SESTO MARELLI prendere la MM verso SESTO e scendere alla prima fermata a SESTO RONDO’. Dopo i tornelli prendere il sottopasso ferroviario verso piazza della Repubblica; salire in superficie e attraversare la piazza sino alla fermata del BUS 713 che va in direzione M5 Bignami. 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6000" marR="0" lvl="0" indent="-216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oto Sans Symbols"/>
              <a:buAutoNum type="arabicParenR"/>
            </a:pPr>
            <a:r>
              <a:rPr lang="it-IT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Dopo 7 fermate 8 min scendere alla fermata via ROVANI/MILANESE. Multimedica è a 200m</a:t>
            </a:r>
            <a:br>
              <a:rPr lang="it-IT" sz="1300" b="0" i="0" u="none" strike="noStrike" cap="none">
                <a:latin typeface="Arial"/>
                <a:ea typeface="Arial"/>
                <a:cs typeface="Arial"/>
                <a:sym typeface="Arial"/>
              </a:rPr>
            </a:br>
            <a:r>
              <a:rPr lang="it-IT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6000" marR="0" lvl="0" indent="-216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oto Sans Symbols"/>
              <a:buAutoNum type="arabicParenR"/>
            </a:pPr>
            <a:r>
              <a:rPr lang="it-IT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NB: Ci si può recare direttamente alla fermata del BUS 713 in piazza Repubblica a Sesto a piedi in circa 25 min: proseguire oltre MM1 Marelli sino alla biforcazione, prendere il ramo a destra (di fatto andare dritto).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" name="Google Shape;129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6000" y="3695400"/>
            <a:ext cx="1603080" cy="183132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0"/>
          <p:cNvSpPr/>
          <p:nvPr/>
        </p:nvSpPr>
        <p:spPr>
          <a:xfrm>
            <a:off x="2196000" y="4320000"/>
            <a:ext cx="7521840" cy="128052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216000" marR="0" lvl="0" indent="-216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oto Sans Symbols"/>
              <a:buAutoNum type="arabicParenR"/>
            </a:pPr>
            <a:r>
              <a:rPr lang="it-IT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Percorso a piedi, 33 min, 2,4 km. Da via Sant’Uguzzone 25 camminare per 15 minuti attraversando il ponte sulla ferrovia verso viale Sarca (NB andare verso ferrovia 1 isolato, poi girare a destra; al ponte si accede anche con scale pedonali; dopo il ponte attraversare il cancelletto verso viale Sarca senza seguire la via per le auto)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6000" marR="0" lvl="0" indent="-216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oto Sans Symbols"/>
              <a:buAutoNum type="arabicParenR"/>
            </a:pPr>
            <a:r>
              <a:rPr lang="it-IT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Intercettata viale Sarca prenderla a destra e proseguire anche quando, dopo Centro Sarca e LIDL, cambia nome in via Milanese, sino a MULTIMEDICA.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>
          <a:extLst>
            <a:ext uri="{FF2B5EF4-FFF2-40B4-BE49-F238E27FC236}">
              <a16:creationId xmlns:a16="http://schemas.microsoft.com/office/drawing/2014/main" id="{108721E0-0C69-D7C7-977E-5FC5B453BC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0">
            <a:extLst>
              <a:ext uri="{FF2B5EF4-FFF2-40B4-BE49-F238E27FC236}">
                <a16:creationId xmlns:a16="http://schemas.microsoft.com/office/drawing/2014/main" id="{EFF11417-4631-F3A8-82F9-28C2ECD4C5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0000" y="143296"/>
            <a:ext cx="971928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Progetto Aurora -  ATM o Moovit</a:t>
            </a:r>
            <a:r>
              <a:rPr lang="it-IT" sz="1800" b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</a:t>
            </a:r>
            <a:r>
              <a:rPr lang="it-IT" sz="2800" b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100" b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 Sant’</a:t>
            </a:r>
            <a:r>
              <a:rPr lang="it-IT" sz="2100" b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Uguzzone</a:t>
            </a:r>
            <a:r>
              <a:rPr lang="it-IT" sz="2100" b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Ospedale Galeazzi</a:t>
            </a:r>
            <a:endParaRPr sz="2100" b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0">
            <a:extLst>
              <a:ext uri="{FF2B5EF4-FFF2-40B4-BE49-F238E27FC236}">
                <a16:creationId xmlns:a16="http://schemas.microsoft.com/office/drawing/2014/main" id="{00E61C6F-4B8F-95E0-CE8C-16740B32C603}"/>
              </a:ext>
            </a:extLst>
          </p:cNvPr>
          <p:cNvSpPr/>
          <p:nvPr/>
        </p:nvSpPr>
        <p:spPr>
          <a:xfrm>
            <a:off x="2196000" y="720000"/>
            <a:ext cx="7521840" cy="193753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216000" lvl="0" indent="-216000">
              <a:buSzPts val="1300"/>
              <a:buFont typeface="Noto Sans Symbols"/>
              <a:buAutoNum type="arabicParenR"/>
            </a:pPr>
            <a:r>
              <a:rPr lang="it-IT" sz="1300" dirty="0"/>
              <a:t>Da via Sant’</a:t>
            </a:r>
            <a:r>
              <a:rPr lang="it-IT" sz="1300" dirty="0" err="1"/>
              <a:t>Uguzzone</a:t>
            </a:r>
            <a:r>
              <a:rPr lang="it-IT" sz="1300" dirty="0"/>
              <a:t> 25 prendere MM1 ROSSA a VILLA SAN GIOVANNI (9 minuti a piedi), direzione RHO-FIERA; scendere al capolinea RHO-FIERA seguire poi le indicazioni per l’ospedale. </a:t>
            </a:r>
          </a:p>
          <a:p>
            <a:pPr marL="216000" lvl="0" indent="-216000">
              <a:buSzPts val="1300"/>
              <a:buFont typeface="Noto Sans Symbols"/>
              <a:buAutoNum type="arabicParenR"/>
            </a:pPr>
            <a:r>
              <a:rPr lang="it-IT" dirty="0"/>
              <a:t> Usciti dai tornelli di M1 Fiera Milano, proseguire sulla destra in direzione “stazione ferroviaria” ► proseguire in direzione “Uscita - Via Risorgimento” ► Superato il binario 6 tenere la destra ► Uscita “Ovest Triulza”. Uscendo in superficie si vede l’Ospedale.</a:t>
            </a:r>
            <a:endParaRPr lang="it-IT" sz="1300" dirty="0"/>
          </a:p>
          <a:p>
            <a:pPr marL="216000" lvl="0" indent="-216000">
              <a:buSzPts val="1300"/>
              <a:buFont typeface="Noto Sans Symbols"/>
              <a:buAutoNum type="arabicParenR"/>
            </a:pPr>
            <a:endParaRPr lang="it-IT" sz="1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buSzPts val="1300"/>
            </a:pPr>
            <a:r>
              <a:rPr lang="it-IT" sz="1300" dirty="0"/>
              <a:t>ATTENZIONE: la tariffa ATM è maggiorata del supplemento di 1,7€ da comprarsi nel mezzanino del metrò oppure tramite l’APP.</a:t>
            </a:r>
            <a:endParaRPr sz="1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10">
            <a:extLst>
              <a:ext uri="{FF2B5EF4-FFF2-40B4-BE49-F238E27FC236}">
                <a16:creationId xmlns:a16="http://schemas.microsoft.com/office/drawing/2014/main" id="{4EC26031-97DD-CE87-66E7-B871AE94E2F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0000" y="1337760"/>
            <a:ext cx="1083600" cy="1473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0">
            <a:extLst>
              <a:ext uri="{FF2B5EF4-FFF2-40B4-BE49-F238E27FC236}">
                <a16:creationId xmlns:a16="http://schemas.microsoft.com/office/drawing/2014/main" id="{D3EEE43D-CA32-0177-F4B9-60025A03B21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8320" y="660600"/>
            <a:ext cx="2047680" cy="713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0">
            <a:extLst>
              <a:ext uri="{FF2B5EF4-FFF2-40B4-BE49-F238E27FC236}">
                <a16:creationId xmlns:a16="http://schemas.microsoft.com/office/drawing/2014/main" id="{F66D1561-C71B-854F-5F00-AA9CE7BFA02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320" y="2938320"/>
            <a:ext cx="1903680" cy="654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8948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"/>
          <p:cNvSpPr txBox="1">
            <a:spLocks noGrp="1"/>
          </p:cNvSpPr>
          <p:nvPr>
            <p:ph type="title"/>
          </p:nvPr>
        </p:nvSpPr>
        <p:spPr>
          <a:xfrm>
            <a:off x="504000" y="214200"/>
            <a:ext cx="9069480" cy="45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-IT" sz="2000" b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Progetto Aurora -</a:t>
            </a:r>
            <a:r>
              <a:rPr lang="it-IT" sz="2800" b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Estratto ATM – alcuni mezzi pubblici</a:t>
            </a:r>
            <a:endParaRPr sz="2800" b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" name="Google Shape;3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0000" y="768960"/>
            <a:ext cx="6904440" cy="47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3"/>
          <p:cNvSpPr/>
          <p:nvPr/>
        </p:nvSpPr>
        <p:spPr>
          <a:xfrm>
            <a:off x="6396725" y="1576200"/>
            <a:ext cx="336300" cy="297900"/>
          </a:xfrm>
          <a:prstGeom prst="ellipse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"/>
          <p:cNvSpPr txBox="1">
            <a:spLocks noGrp="1"/>
          </p:cNvSpPr>
          <p:nvPr>
            <p:ph type="title"/>
          </p:nvPr>
        </p:nvSpPr>
        <p:spPr>
          <a:xfrm>
            <a:off x="504000" y="-27000"/>
            <a:ext cx="90696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-IT" sz="3600" b="1" u="none" strike="noStrike" dirty="0">
                <a:solidFill>
                  <a:srgbClr val="000000"/>
                </a:solidFill>
              </a:rPr>
              <a:t>Progetto Aurora</a:t>
            </a:r>
            <a:r>
              <a:rPr lang="it-IT" sz="4400" b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200" b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it-IT" sz="2200" b="0" i="1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3200" i="1" dirty="0"/>
              <a:t>De</a:t>
            </a:r>
            <a:r>
              <a:rPr lang="it-IT" sz="3200" b="0" i="1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scrizione per utenti</a:t>
            </a:r>
            <a:endParaRPr sz="3200" b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129240" y="592560"/>
            <a:ext cx="9770400" cy="499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Aurora è un progetto della associazione Giardino delle Idee odv. Si basa </a:t>
            </a:r>
            <a:r>
              <a:rPr lang="it-IT"/>
              <a:t>sull'utilizzo</a:t>
            </a:r>
            <a:r>
              <a:rPr lang="it-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di alcuni locali della parrocchia di Cristo Re per l’ospitalità per brevi periodi a supporto di esigenze sanitarie o di necessità comunque temporanee.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 leva su attività di volontariato animato da motivazioni solidaristiche o religiose; non c’è quindi da aspettarsi una ospitalità ‘professionale’, secondo ‘standard di mercato’, proprio perché non rientra nel ‘mercato’: siamo in uno scenario di ospitalità essenziale, amichevole e fraterna.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L'iniziativa</a:t>
            </a:r>
            <a:r>
              <a:rPr lang="it-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non ha scopo di lucro; tenta di bilanciare i costi col contributo di benefattori, inclusi quelli degli utenti.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Sono a disposizione 3 stanze con 2 letti singoli ed una stanza con letto matrimoniale, ognuna con servizi dedicati.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Sono messi a disposizione </a:t>
            </a:r>
            <a:r>
              <a:rPr lang="it-IT"/>
              <a:t>all'arrivo</a:t>
            </a:r>
            <a:r>
              <a:rPr lang="it-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lenzuola, piumini (con cui si prega di riempire i copripiumini),asciugamani (non accappatoi), sapone per le mani, carta igienica. Ci stiamo attrezzando con alcuni piccoli elettrodomestici dedicati alle stanze, compatibilmente con gli spazi a disposizione e le condizioni di sicurezza.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C’è un piccolo locale comune ove è a disposizione un frigorifero, un forno a microonde ed altri piccoli elettrodomestici ad uso condiviso; anche l’ altro materiale che è in tale locale, anche di consumo (tazze, posate … scopa, detersivi…) va considerato condiviso (non lasciare materiale proprio ad esclusione di quello riposto in frigo): si prega di ripulirlo; fare un uso rispettoso dei condivisori.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Uso del frigorifero condiviso: non prelevare materiale messo da altri; non abusare dello spazio; avvisare se fosse necessario spostare cibi.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Alla partenza lasciare le stanze il più possibile nelle condizioni trovate </a:t>
            </a:r>
            <a:r>
              <a:rPr lang="it-IT"/>
              <a:t>all'arrivo</a:t>
            </a:r>
            <a:r>
              <a:rPr lang="it-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(il materiale, la pulizia..), a parte naturalmente il materiale di consumo e quello che necessita di lavorazione successiva (esempio le lenzuola).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parte le stanze, si accede mediante diverse porte/cancelli: chiuderli sempre se trovati chiusi ed in particolare la notte.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">
          <a:extLst>
            <a:ext uri="{FF2B5EF4-FFF2-40B4-BE49-F238E27FC236}">
              <a16:creationId xmlns:a16="http://schemas.microsoft.com/office/drawing/2014/main" id="{1C0FB279-01B1-95AA-86C8-7B190FD906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">
            <a:extLst>
              <a:ext uri="{FF2B5EF4-FFF2-40B4-BE49-F238E27FC236}">
                <a16:creationId xmlns:a16="http://schemas.microsoft.com/office/drawing/2014/main" id="{0B46B885-043A-9B7F-8662-36FD4ABC39C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4000" y="223920"/>
            <a:ext cx="90696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-IT" sz="3500" b="1" u="none" strike="noStrike" dirty="0">
                <a:solidFill>
                  <a:srgbClr val="000000"/>
                </a:solidFill>
              </a:rPr>
              <a:t>Progetto Aurora</a:t>
            </a:r>
            <a:r>
              <a:rPr lang="it-IT" sz="4400" b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it-IT" sz="3200" b="0" i="1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Informazioni per utenti</a:t>
            </a:r>
            <a:endParaRPr sz="3200" b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">
            <a:extLst>
              <a:ext uri="{FF2B5EF4-FFF2-40B4-BE49-F238E27FC236}">
                <a16:creationId xmlns:a16="http://schemas.microsoft.com/office/drawing/2014/main" id="{10EE64A9-7DD5-802F-5DB1-4A6C84D1C539}"/>
              </a:ext>
            </a:extLst>
          </p:cNvPr>
          <p:cNvSpPr/>
          <p:nvPr/>
        </p:nvSpPr>
        <p:spPr>
          <a:xfrm>
            <a:off x="133175" y="1189397"/>
            <a:ext cx="4368600" cy="4353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algn="ctr"/>
            <a:r>
              <a:rPr lang="it-IT" sz="13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TRASPORTI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sz="13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zona fermate utili delle linee BUS: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81</a:t>
            </a:r>
            <a:r>
              <a:rPr lang="it-IT" sz="1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= collega le stazioni ferroviarie Centrale e Lambrate </a:t>
            </a:r>
            <a:r>
              <a:rPr lang="it-IT" sz="13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87</a:t>
            </a:r>
            <a:r>
              <a:rPr lang="it-IT" sz="1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= porta alla Staz. Ferroviaria Centrale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51</a:t>
            </a:r>
            <a:r>
              <a:rPr lang="it-IT" sz="1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= porta all’Ospedale Niguarda e passa vicino alla fermata del Metrò Lilla (M5)</a:t>
            </a:r>
            <a:endParaRPr sz="1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 consiglia APP smartphone ATM MILANO per i percorsi dei mezzi pubblici; indica anche il supporto disabili.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 dirty="0"/>
              <a:t>B</a:t>
            </a:r>
            <a:r>
              <a:rPr lang="it-IT" sz="1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iglietti acquistabili nella stazioni MM o direttamente sul BUS pagando con carta</a:t>
            </a:r>
            <a:r>
              <a:rPr lang="it-IT" sz="1300" dirty="0"/>
              <a:t> di credito (no contanti)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sz="1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it-IT" dirty="0"/>
              <a:t>Il biglietto vale </a:t>
            </a:r>
            <a:r>
              <a:rPr lang="it-IT" b="1" dirty="0"/>
              <a:t>90 minuti dalla prima convalida</a:t>
            </a:r>
            <a:endParaRPr lang="it-IT" dirty="0"/>
          </a:p>
          <a:p>
            <a:r>
              <a:rPr lang="it-IT" dirty="0"/>
              <a:t>Potete fare </a:t>
            </a:r>
            <a:r>
              <a:rPr lang="it-IT" b="1" dirty="0"/>
              <a:t>più viaggi sui mezzi di superficie</a:t>
            </a:r>
            <a:r>
              <a:rPr lang="it-IT" dirty="0"/>
              <a:t> e anche in </a:t>
            </a:r>
            <a:r>
              <a:rPr lang="it-IT" b="1" dirty="0"/>
              <a:t>metropolitana </a:t>
            </a:r>
            <a:r>
              <a:rPr lang="it-IT" dirty="0"/>
              <a:t>entrando, uscendo e rientrando dai tornelli.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Info point ATM</a:t>
            </a:r>
            <a:r>
              <a:rPr lang="it-IT" sz="1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stazioni Duomo, Centrale e Cadorna</a:t>
            </a:r>
            <a:endParaRPr sz="1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Immagine 3" descr="Immagine che contiene testo, Carattere, logo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C3E49A1A-6531-C4CC-735D-C92813CFD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686" y="1189397"/>
            <a:ext cx="944786" cy="286466"/>
          </a:xfrm>
          <a:prstGeom prst="rect">
            <a:avLst/>
          </a:prstGeom>
        </p:spPr>
      </p:pic>
      <p:sp>
        <p:nvSpPr>
          <p:cNvPr id="7" name="Google Shape;23;p1">
            <a:extLst>
              <a:ext uri="{FF2B5EF4-FFF2-40B4-BE49-F238E27FC236}">
                <a16:creationId xmlns:a16="http://schemas.microsoft.com/office/drawing/2014/main" id="{015AFF6C-796E-6D3A-7900-8B9B9BA53D74}"/>
              </a:ext>
            </a:extLst>
          </p:cNvPr>
          <p:cNvSpPr/>
          <p:nvPr/>
        </p:nvSpPr>
        <p:spPr>
          <a:xfrm>
            <a:off x="4639733" y="1180924"/>
            <a:ext cx="5240867" cy="4384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algn="ctr"/>
            <a:r>
              <a:rPr lang="it-IT" sz="1300" b="1" dirty="0"/>
              <a:t>TELEFONI UTILI</a:t>
            </a:r>
            <a:endParaRPr lang="it-IT" sz="13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fr-FR" b="1" dirty="0"/>
          </a:p>
          <a:p>
            <a:r>
              <a:rPr lang="fr-FR" b="1" dirty="0"/>
              <a:t>ATM - 02 48 607 607 </a:t>
            </a:r>
            <a:r>
              <a:rPr lang="fr-FR" dirty="0"/>
              <a:t>(dalle 7:30 </a:t>
            </a:r>
            <a:r>
              <a:rPr lang="fr-FR" dirty="0" err="1"/>
              <a:t>alle</a:t>
            </a:r>
            <a:r>
              <a:rPr lang="fr-FR" dirty="0"/>
              <a:t> 19:30 tutti i giorni)</a:t>
            </a:r>
          </a:p>
          <a:p>
            <a:r>
              <a:rPr lang="fr-FR" b="1" dirty="0"/>
              <a:t>FARMACIE: </a:t>
            </a:r>
          </a:p>
          <a:p>
            <a:r>
              <a:rPr lang="fr-FR" i="1" dirty="0">
                <a:solidFill>
                  <a:srgbClr val="0070C0"/>
                </a:solidFill>
              </a:rPr>
              <a:t>Santo </a:t>
            </a:r>
            <a:r>
              <a:rPr lang="fr-FR" i="1" dirty="0" err="1">
                <a:solidFill>
                  <a:srgbClr val="0070C0"/>
                </a:solidFill>
              </a:rPr>
              <a:t>Spirito</a:t>
            </a:r>
            <a:r>
              <a:rPr lang="fr-FR" i="1" dirty="0">
                <a:solidFill>
                  <a:srgbClr val="0070C0"/>
                </a:solidFill>
              </a:rPr>
              <a:t> </a:t>
            </a:r>
            <a:r>
              <a:rPr lang="fr-FR" dirty="0"/>
              <a:t>(Villa </a:t>
            </a:r>
            <a:r>
              <a:rPr lang="fr-FR" dirty="0" err="1"/>
              <a:t>S.Giovanni</a:t>
            </a:r>
            <a:r>
              <a:rPr lang="fr-FR" dirty="0"/>
              <a:t>)- 022573400 (</a:t>
            </a:r>
            <a:r>
              <a:rPr lang="fr-FR" dirty="0" err="1"/>
              <a:t>domenica</a:t>
            </a:r>
            <a:r>
              <a:rPr lang="fr-FR" dirty="0"/>
              <a:t> </a:t>
            </a:r>
            <a:r>
              <a:rPr lang="fr-FR" dirty="0" err="1"/>
              <a:t>chiuso</a:t>
            </a:r>
            <a:r>
              <a:rPr lang="fr-FR" dirty="0"/>
              <a:t>)</a:t>
            </a:r>
          </a:p>
          <a:p>
            <a:r>
              <a:rPr lang="fr-FR" i="1" dirty="0">
                <a:solidFill>
                  <a:srgbClr val="0070C0"/>
                </a:solidFill>
              </a:rPr>
              <a:t>Metro </a:t>
            </a:r>
            <a:r>
              <a:rPr lang="fr-FR" i="1" dirty="0" err="1">
                <a:solidFill>
                  <a:srgbClr val="0070C0"/>
                </a:solidFill>
              </a:rPr>
              <a:t>Dott</a:t>
            </a:r>
            <a:r>
              <a:rPr lang="fr-FR" i="1" dirty="0">
                <a:solidFill>
                  <a:srgbClr val="0070C0"/>
                </a:solidFill>
              </a:rPr>
              <a:t>. </a:t>
            </a:r>
            <a:r>
              <a:rPr lang="fr-FR" i="1" dirty="0" err="1">
                <a:solidFill>
                  <a:srgbClr val="0070C0"/>
                </a:solidFill>
              </a:rPr>
              <a:t>Badawi</a:t>
            </a:r>
            <a:r>
              <a:rPr lang="fr-FR" i="1" dirty="0">
                <a:solidFill>
                  <a:srgbClr val="0070C0"/>
                </a:solidFill>
              </a:rPr>
              <a:t> </a:t>
            </a:r>
            <a:r>
              <a:rPr lang="fr-FR" dirty="0"/>
              <a:t>(Via </a:t>
            </a:r>
            <a:r>
              <a:rPr lang="fr-FR" dirty="0" err="1"/>
              <a:t>E.Marelli</a:t>
            </a:r>
            <a:r>
              <a:rPr lang="fr-FR" dirty="0"/>
              <a:t> 348 a </a:t>
            </a:r>
            <a:r>
              <a:rPr lang="fr-FR" dirty="0" err="1"/>
              <a:t>Sesto</a:t>
            </a:r>
            <a:r>
              <a:rPr lang="fr-FR" dirty="0"/>
              <a:t> San Giovanni) – 022421543 (</a:t>
            </a:r>
            <a:r>
              <a:rPr lang="fr-FR" dirty="0" err="1"/>
              <a:t>domenica</a:t>
            </a:r>
            <a:r>
              <a:rPr lang="fr-FR" dirty="0"/>
              <a:t> </a:t>
            </a:r>
            <a:r>
              <a:rPr lang="fr-FR" dirty="0" err="1"/>
              <a:t>chiuso</a:t>
            </a:r>
            <a:r>
              <a:rPr lang="fr-FR" dirty="0"/>
              <a:t>)</a:t>
            </a:r>
          </a:p>
          <a:p>
            <a:endParaRPr lang="fr-FR" dirty="0"/>
          </a:p>
          <a:p>
            <a:r>
              <a:rPr lang="fr-FR" b="1" dirty="0" err="1"/>
              <a:t>Farmacie</a:t>
            </a:r>
            <a:r>
              <a:rPr lang="fr-FR" b="1" dirty="0"/>
              <a:t> Aperte H24</a:t>
            </a:r>
          </a:p>
          <a:p>
            <a:r>
              <a:rPr lang="fr-FR" i="1" dirty="0">
                <a:solidFill>
                  <a:srgbClr val="0070C0"/>
                </a:solidFill>
              </a:rPr>
              <a:t>BENU </a:t>
            </a:r>
            <a:r>
              <a:rPr lang="fr-FR" i="1" dirty="0" err="1">
                <a:solidFill>
                  <a:srgbClr val="0070C0"/>
                </a:solidFill>
              </a:rPr>
              <a:t>Farmacia</a:t>
            </a:r>
            <a:r>
              <a:rPr lang="fr-FR" i="1" dirty="0">
                <a:solidFill>
                  <a:srgbClr val="0070C0"/>
                </a:solidFill>
              </a:rPr>
              <a:t> </a:t>
            </a:r>
            <a:r>
              <a:rPr lang="fr-FR" dirty="0"/>
              <a:t>– (Viale Monza </a:t>
            </a:r>
            <a:r>
              <a:rPr lang="fr-FR" dirty="0" err="1"/>
              <a:t>fermata</a:t>
            </a:r>
            <a:r>
              <a:rPr lang="fr-FR" dirty="0"/>
              <a:t> </a:t>
            </a:r>
            <a:r>
              <a:rPr lang="fr-FR" dirty="0" err="1"/>
              <a:t>Precotto</a:t>
            </a:r>
            <a:r>
              <a:rPr lang="fr-FR" dirty="0"/>
              <a:t>) – 022579991 </a:t>
            </a:r>
            <a:r>
              <a:rPr lang="fr-FR" i="1" dirty="0" err="1">
                <a:solidFill>
                  <a:srgbClr val="0070C0"/>
                </a:solidFill>
              </a:rPr>
              <a:t>Ambreck</a:t>
            </a:r>
            <a:r>
              <a:rPr lang="fr-FR" i="1" dirty="0">
                <a:solidFill>
                  <a:srgbClr val="0070C0"/>
                </a:solidFill>
              </a:rPr>
              <a:t> </a:t>
            </a:r>
            <a:r>
              <a:rPr lang="fr-FR" dirty="0">
                <a:solidFill>
                  <a:schemeClr val="tx1"/>
                </a:solidFill>
              </a:rPr>
              <a:t>(Piazza Argentina – </a:t>
            </a:r>
            <a:r>
              <a:rPr lang="fr-FR" dirty="0" err="1">
                <a:solidFill>
                  <a:schemeClr val="tx1"/>
                </a:solidFill>
              </a:rPr>
              <a:t>vicino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Pza</a:t>
            </a:r>
            <a:r>
              <a:rPr lang="fr-FR" dirty="0">
                <a:solidFill>
                  <a:schemeClr val="tx1"/>
                </a:solidFill>
              </a:rPr>
              <a:t> Loreto) - 0229526966</a:t>
            </a:r>
          </a:p>
          <a:p>
            <a:endParaRPr lang="fr-FR" dirty="0"/>
          </a:p>
          <a:p>
            <a:r>
              <a:rPr lang="fr-FR" b="1" dirty="0"/>
              <a:t>TAXI</a:t>
            </a:r>
            <a:r>
              <a:rPr lang="fr-FR" dirty="0"/>
              <a:t>: 028585 / 026969 / UBER (da </a:t>
            </a:r>
            <a:r>
              <a:rPr lang="fr-FR" dirty="0">
                <a:hlinkClick r:id="rId4"/>
              </a:rPr>
              <a:t>www.uber.com</a:t>
            </a:r>
            <a:r>
              <a:rPr lang="fr-FR" dirty="0"/>
              <a:t>)</a:t>
            </a:r>
          </a:p>
          <a:p>
            <a:r>
              <a:rPr lang="fr-FR" dirty="0"/>
              <a:t>( in </a:t>
            </a:r>
            <a:r>
              <a:rPr lang="fr-FR" dirty="0" err="1"/>
              <a:t>viale</a:t>
            </a:r>
            <a:r>
              <a:rPr lang="fr-FR" dirty="0"/>
              <a:t> Monza 338 c’è </a:t>
            </a:r>
            <a:r>
              <a:rPr lang="fr-FR" dirty="0" err="1"/>
              <a:t>una</a:t>
            </a:r>
            <a:r>
              <a:rPr lang="fr-FR" dirty="0"/>
              <a:t> </a:t>
            </a:r>
            <a:r>
              <a:rPr lang="fr-FR" dirty="0" err="1"/>
              <a:t>postazione</a:t>
            </a:r>
            <a:r>
              <a:rPr lang="fr-FR" dirty="0"/>
              <a:t> fissa)</a:t>
            </a:r>
          </a:p>
          <a:p>
            <a:r>
              <a:rPr lang="fr-FR" b="1" dirty="0"/>
              <a:t>CARABINIERI</a:t>
            </a:r>
            <a:r>
              <a:rPr lang="fr-FR" dirty="0"/>
              <a:t> (</a:t>
            </a:r>
            <a:r>
              <a:rPr lang="fr-FR" dirty="0" err="1"/>
              <a:t>comando</a:t>
            </a:r>
            <a:r>
              <a:rPr lang="fr-FR" dirty="0"/>
              <a:t> </a:t>
            </a:r>
            <a:r>
              <a:rPr lang="fr-FR" dirty="0" err="1"/>
              <a:t>fermata</a:t>
            </a:r>
            <a:r>
              <a:rPr lang="fr-FR" dirty="0"/>
              <a:t> M1 </a:t>
            </a:r>
            <a:r>
              <a:rPr lang="fr-FR" dirty="0" err="1"/>
              <a:t>Gorla</a:t>
            </a:r>
            <a:r>
              <a:rPr lang="fr-FR" dirty="0"/>
              <a:t>) – 022571165</a:t>
            </a:r>
          </a:p>
          <a:p>
            <a:r>
              <a:rPr lang="fr-FR" b="1" dirty="0"/>
              <a:t>POLIZIA</a:t>
            </a:r>
            <a:r>
              <a:rPr lang="fr-FR" dirty="0"/>
              <a:t> (</a:t>
            </a:r>
            <a:r>
              <a:rPr lang="fr-FR" dirty="0" err="1"/>
              <a:t>commissariato</a:t>
            </a:r>
            <a:r>
              <a:rPr lang="fr-FR" dirty="0"/>
              <a:t> in Viale Monza 322) - 0225725711</a:t>
            </a:r>
          </a:p>
          <a:p>
            <a:endParaRPr lang="fr-FR" dirty="0"/>
          </a:p>
          <a:p>
            <a:r>
              <a:rPr lang="fr-FR" sz="1200" b="1" dirty="0"/>
              <a:t>ASL PRENOTAZIONI LOMBARDIA</a:t>
            </a:r>
            <a:r>
              <a:rPr lang="fr-FR" b="1" dirty="0"/>
              <a:t>: </a:t>
            </a:r>
            <a:r>
              <a:rPr lang="fr-FR" dirty="0"/>
              <a:t>800638638 – 02999599 </a:t>
            </a:r>
            <a:r>
              <a:rPr lang="fr-FR" sz="1200" dirty="0"/>
              <a:t>(CELL.)</a:t>
            </a:r>
          </a:p>
          <a:p>
            <a:r>
              <a:rPr lang="fr-FR" b="1" dirty="0"/>
              <a:t>ASL </a:t>
            </a:r>
            <a:r>
              <a:rPr lang="fr-FR" b="1" dirty="0" err="1"/>
              <a:t>Distretto</a:t>
            </a:r>
            <a:r>
              <a:rPr lang="fr-FR" b="1" dirty="0"/>
              <a:t> 3  </a:t>
            </a:r>
            <a:r>
              <a:rPr lang="fr-FR" dirty="0"/>
              <a:t>(Via </a:t>
            </a:r>
            <a:r>
              <a:rPr lang="fr-FR" dirty="0" err="1"/>
              <a:t>G.Ricordi</a:t>
            </a:r>
            <a:r>
              <a:rPr lang="fr-FR" dirty="0"/>
              <a:t> 1 </a:t>
            </a:r>
            <a:r>
              <a:rPr lang="fr-FR" sz="1200" dirty="0" err="1"/>
              <a:t>vicino</a:t>
            </a:r>
            <a:r>
              <a:rPr lang="fr-FR" sz="1200" dirty="0"/>
              <a:t> a Piazza Loreto</a:t>
            </a:r>
            <a:r>
              <a:rPr lang="fr-FR" dirty="0"/>
              <a:t>) - 0285788331</a:t>
            </a:r>
            <a:endParaRPr lang="it-IT" sz="1300" dirty="0"/>
          </a:p>
        </p:txBody>
      </p:sp>
    </p:spTree>
    <p:extLst>
      <p:ext uri="{BB962C8B-B14F-4D97-AF65-F5344CB8AC3E}">
        <p14:creationId xmlns:p14="http://schemas.microsoft.com/office/powerpoint/2010/main" val="3335814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"/>
          <p:cNvSpPr/>
          <p:nvPr/>
        </p:nvSpPr>
        <p:spPr>
          <a:xfrm>
            <a:off x="3348000" y="756000"/>
            <a:ext cx="177840" cy="537840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729FCF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4"/>
          <p:cNvSpPr txBox="1">
            <a:spLocks noGrp="1"/>
          </p:cNvSpPr>
          <p:nvPr>
            <p:ph type="title"/>
          </p:nvPr>
        </p:nvSpPr>
        <p:spPr>
          <a:xfrm>
            <a:off x="540000" y="-12600"/>
            <a:ext cx="9069480" cy="6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-IT" sz="2000" b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Progetto Aurora -</a:t>
            </a:r>
            <a:r>
              <a:rPr lang="it-IT" sz="2800" b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Estratto Google maps – indicazioni utili 1</a:t>
            </a:r>
            <a:endParaRPr sz="2800" b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" name="Google Shape;44;p4"/>
          <p:cNvGrpSpPr/>
          <p:nvPr/>
        </p:nvGrpSpPr>
        <p:grpSpPr>
          <a:xfrm>
            <a:off x="476640" y="758520"/>
            <a:ext cx="9257040" cy="4495320"/>
            <a:chOff x="476640" y="758520"/>
            <a:chExt cx="9257040" cy="4495320"/>
          </a:xfrm>
        </p:grpSpPr>
        <p:pic>
          <p:nvPicPr>
            <p:cNvPr id="45" name="Google Shape;45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76640" y="758520"/>
              <a:ext cx="8161200" cy="44953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" name="Google Shape;46;p4"/>
            <p:cNvSpPr/>
            <p:nvPr/>
          </p:nvSpPr>
          <p:spPr>
            <a:xfrm>
              <a:off x="8820000" y="1764000"/>
              <a:ext cx="897840" cy="357840"/>
            </a:xfrm>
            <a:prstGeom prst="wedgeRoundRectCallout">
              <a:avLst>
                <a:gd name="adj1" fmla="val -418092"/>
                <a:gd name="adj2" fmla="val -44106"/>
                <a:gd name="adj3" fmla="val 16667"/>
              </a:avLst>
            </a:prstGeom>
            <a:solidFill>
              <a:srgbClr val="729FCF"/>
            </a:solidFill>
            <a:ln w="9525" cap="flat" cmpd="sng">
              <a:solidFill>
                <a:srgbClr val="3465A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3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Bricoio</a:t>
              </a: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4"/>
            <p:cNvSpPr/>
            <p:nvPr/>
          </p:nvSpPr>
          <p:spPr>
            <a:xfrm>
              <a:off x="8820000" y="2412000"/>
              <a:ext cx="897840" cy="357840"/>
            </a:xfrm>
            <a:prstGeom prst="wedgeRoundRectCallout">
              <a:avLst>
                <a:gd name="adj1" fmla="val -422407"/>
                <a:gd name="adj2" fmla="val -117731"/>
                <a:gd name="adj3" fmla="val 16667"/>
              </a:avLst>
            </a:prstGeom>
            <a:solidFill>
              <a:srgbClr val="729FCF"/>
            </a:solidFill>
            <a:ln w="9525" cap="flat" cmpd="sng">
              <a:solidFill>
                <a:srgbClr val="3465A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3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MD discount</a:t>
              </a: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8835840" y="4702320"/>
              <a:ext cx="897840" cy="357840"/>
            </a:xfrm>
            <a:prstGeom prst="wedgeRoundRectCallout">
              <a:avLst>
                <a:gd name="adj1" fmla="val -223087"/>
                <a:gd name="adj2" fmla="val 213333"/>
                <a:gd name="adj3" fmla="val 16667"/>
              </a:avLst>
            </a:prstGeom>
            <a:solidFill>
              <a:srgbClr val="729FCF"/>
            </a:solidFill>
            <a:ln w="9525" cap="flat" cmpd="sng">
              <a:solidFill>
                <a:srgbClr val="3465A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3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IN’s discount</a:t>
              </a: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4"/>
            <p:cNvSpPr/>
            <p:nvPr/>
          </p:nvSpPr>
          <p:spPr>
            <a:xfrm>
              <a:off x="8784000" y="2952000"/>
              <a:ext cx="897840" cy="357840"/>
            </a:xfrm>
            <a:prstGeom prst="wedgeRoundRectCallout">
              <a:avLst>
                <a:gd name="adj1" fmla="val -473986"/>
                <a:gd name="adj2" fmla="val -150995"/>
                <a:gd name="adj3" fmla="val 16667"/>
              </a:avLst>
            </a:prstGeom>
            <a:solidFill>
              <a:srgbClr val="729FCF"/>
            </a:solidFill>
            <a:ln w="9525" cap="flat" cmpd="sng">
              <a:solidFill>
                <a:srgbClr val="3465A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Tony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ristorante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4"/>
            <p:cNvSpPr/>
            <p:nvPr/>
          </p:nvSpPr>
          <p:spPr>
            <a:xfrm>
              <a:off x="8819640" y="3958560"/>
              <a:ext cx="897840" cy="611280"/>
            </a:xfrm>
            <a:prstGeom prst="wedgeRoundRectCallout">
              <a:avLst>
                <a:gd name="adj1" fmla="val -530527"/>
                <a:gd name="adj2" fmla="val 81199"/>
                <a:gd name="adj3" fmla="val 16667"/>
              </a:avLst>
            </a:prstGeom>
            <a:solidFill>
              <a:srgbClr val="729FCF"/>
            </a:solidFill>
            <a:ln w="9525" cap="flat" cmpd="sng">
              <a:solidFill>
                <a:srgbClr val="3465A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Tavole calde,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panifici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8783640" y="3418560"/>
              <a:ext cx="897840" cy="357840"/>
            </a:xfrm>
            <a:prstGeom prst="wedgeRoundRectCallout">
              <a:avLst>
                <a:gd name="adj1" fmla="val -562833"/>
                <a:gd name="adj2" fmla="val 123824"/>
                <a:gd name="adj3" fmla="val 16667"/>
              </a:avLst>
            </a:prstGeom>
            <a:solidFill>
              <a:srgbClr val="729FCF"/>
            </a:solidFill>
            <a:ln w="9525" cap="flat" cmpd="sng">
              <a:solidFill>
                <a:srgbClr val="3465A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Farmacia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Parrucch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612000" y="3672000"/>
              <a:ext cx="1979280" cy="359280"/>
            </a:xfrm>
            <a:prstGeom prst="wedgeRoundRectCallout">
              <a:avLst>
                <a:gd name="adj1" fmla="val 137018"/>
                <a:gd name="adj2" fmla="val 354791"/>
                <a:gd name="adj3" fmla="val 16667"/>
              </a:avLst>
            </a:prstGeom>
            <a:solidFill>
              <a:srgbClr val="729FCF"/>
            </a:solidFill>
            <a:ln w="9525" cap="flat" cmpd="sng">
              <a:solidFill>
                <a:srgbClr val="3465A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MM Villa San Giovann</a:t>
              </a:r>
              <a:r>
                <a:rPr lang="it-IT"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 txBox="1">
            <a:spLocks noGrp="1"/>
          </p:cNvSpPr>
          <p:nvPr>
            <p:ph type="title"/>
          </p:nvPr>
        </p:nvSpPr>
        <p:spPr>
          <a:xfrm>
            <a:off x="540000" y="70200"/>
            <a:ext cx="9069480" cy="5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-IT" sz="2000" b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Progetto Aurora -</a:t>
            </a:r>
            <a:r>
              <a:rPr lang="it-IT" sz="2800" b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Estratto Google maps – indicazioni utili 2</a:t>
            </a:r>
            <a:endParaRPr sz="2800" b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5"/>
          <p:cNvSpPr/>
          <p:nvPr/>
        </p:nvSpPr>
        <p:spPr>
          <a:xfrm>
            <a:off x="180000" y="606600"/>
            <a:ext cx="2159280" cy="2270520"/>
          </a:xfrm>
          <a:prstGeom prst="rect">
            <a:avLst/>
          </a:prstGeom>
          <a:noFill/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Supermarket, Ristoranti, Take-away </a:t>
            </a:r>
            <a:r>
              <a:rPr lang="it-IT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 sono molti BAR/PANIFICI che fanno servizio di tavola calda e take-away ma in orario di pranzo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 sono 2 panifici </a:t>
            </a:r>
            <a:r>
              <a:rPr lang="it-IT" sz="1100"/>
              <a:t>sull'isolato</a:t>
            </a:r>
            <a:r>
              <a:rPr lang="it-IT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della MM1 VILLA SAN GIOVANNI.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" name="Google Shape;5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80000" y="1188000"/>
            <a:ext cx="2520720" cy="172836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5"/>
          <p:cNvSpPr/>
          <p:nvPr/>
        </p:nvSpPr>
        <p:spPr>
          <a:xfrm>
            <a:off x="4680000" y="535320"/>
            <a:ext cx="2302200" cy="76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Ristorante Tony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Vle Monza 339 MI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Gestione cinese,cucina italiana, pranzo di lavoro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" name="Google Shape;61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04000" y="1046880"/>
            <a:ext cx="1801080" cy="183132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5"/>
          <p:cNvSpPr/>
          <p:nvPr/>
        </p:nvSpPr>
        <p:spPr>
          <a:xfrm>
            <a:off x="7454520" y="504000"/>
            <a:ext cx="2518200" cy="59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Trattoria San Filippo Neri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Vle Monza 220 MI – MM1 Precotto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Affollato, take-away adiacente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" name="Google Shape;63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2920" y="3852000"/>
            <a:ext cx="2105280" cy="179352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5"/>
          <p:cNvSpPr/>
          <p:nvPr/>
        </p:nvSpPr>
        <p:spPr>
          <a:xfrm>
            <a:off x="144000" y="2875680"/>
            <a:ext cx="2374200" cy="928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Villa Instabul – anche take-away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Vle Monza 311 MI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Kebap, pizze, spartano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NB SUSHI PLUS giapp.adiacente,        SUSHI KING vicino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" name="Google Shape;65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23680" y="3745800"/>
            <a:ext cx="1381320" cy="1868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5"/>
          <p:cNvSpPr/>
          <p:nvPr/>
        </p:nvSpPr>
        <p:spPr>
          <a:xfrm>
            <a:off x="2412000" y="3019680"/>
            <a:ext cx="2086200" cy="76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Sciura Maria - take-away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Vle Monza 256 MI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Pugliese: panzerotti, polpette, pasticciotti, focaccine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" name="Google Shape;67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317840" y="3816000"/>
            <a:ext cx="2737440" cy="14022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5"/>
          <p:cNvSpPr/>
          <p:nvPr/>
        </p:nvSpPr>
        <p:spPr>
          <a:xfrm>
            <a:off x="4644000" y="3092040"/>
            <a:ext cx="2086200" cy="59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MD discount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Vle</a:t>
            </a:r>
            <a:r>
              <a:rPr lang="it-IT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Monza angolo Pitagora MI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Supermercato, take-away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" name="Google Shape;69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376760" y="3600000"/>
            <a:ext cx="2485440" cy="161244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5"/>
          <p:cNvSpPr/>
          <p:nvPr/>
        </p:nvSpPr>
        <p:spPr>
          <a:xfrm>
            <a:off x="7560000" y="3020400"/>
            <a:ext cx="2086200" cy="59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IN’s discount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Via Pindaro 7 MI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Supermercato, take-away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" name="Google Shape;71;p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592000" y="1223640"/>
            <a:ext cx="1859040" cy="172332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5"/>
          <p:cNvSpPr/>
          <p:nvPr/>
        </p:nvSpPr>
        <p:spPr>
          <a:xfrm>
            <a:off x="2664000" y="606600"/>
            <a:ext cx="1618200" cy="4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Zero by la Frutteria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Vle Monza 309 MI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6"/>
          <p:cNvSpPr txBox="1">
            <a:spLocks noGrp="1"/>
          </p:cNvSpPr>
          <p:nvPr>
            <p:ph type="title"/>
          </p:nvPr>
        </p:nvSpPr>
        <p:spPr>
          <a:xfrm>
            <a:off x="396000" y="70200"/>
            <a:ext cx="9069480" cy="5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-IT" sz="2000" b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Progetto Aurora -</a:t>
            </a:r>
            <a:r>
              <a:rPr lang="it-IT" sz="2800" b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Estratto Google maps – indicazioni utili 3</a:t>
            </a:r>
            <a:endParaRPr sz="2800" b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" name="Google Shape;7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87680" y="1008900"/>
            <a:ext cx="1839600" cy="179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68507" y="1001160"/>
            <a:ext cx="2203560" cy="185868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6"/>
          <p:cNvSpPr/>
          <p:nvPr/>
        </p:nvSpPr>
        <p:spPr>
          <a:xfrm>
            <a:off x="5260865" y="572130"/>
            <a:ext cx="2159280" cy="4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Farmacia Santo Spirito - vicina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Vle</a:t>
            </a:r>
            <a:r>
              <a:rPr lang="it-IT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Monza 325 MI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6"/>
          <p:cNvSpPr/>
          <p:nvPr/>
        </p:nvSpPr>
        <p:spPr>
          <a:xfrm>
            <a:off x="7852613" y="576000"/>
            <a:ext cx="2015280" cy="4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Farmacia Metro – fino alle 22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Vle</a:t>
            </a:r>
            <a:r>
              <a:rPr lang="it-IT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Marelli 348 Sesto SG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6"/>
          <p:cNvSpPr/>
          <p:nvPr/>
        </p:nvSpPr>
        <p:spPr>
          <a:xfrm>
            <a:off x="5592731" y="3189198"/>
            <a:ext cx="1331280" cy="4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Tintoria Ketty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Via Vipacco 4 MI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38771" y="3687840"/>
            <a:ext cx="2037240" cy="1819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9766" y="3687068"/>
            <a:ext cx="1982534" cy="182021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6"/>
          <p:cNvSpPr/>
          <p:nvPr/>
        </p:nvSpPr>
        <p:spPr>
          <a:xfrm>
            <a:off x="124679" y="3214962"/>
            <a:ext cx="2339280" cy="4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Farmacia </a:t>
            </a:r>
            <a:r>
              <a:rPr lang="it-IT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Benu</a:t>
            </a:r>
            <a:r>
              <a:rPr lang="it-IT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aperto 24h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Vle</a:t>
            </a:r>
            <a:r>
              <a:rPr lang="it-IT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Monza 226 MI – MM1 Precotto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6"/>
          <p:cNvSpPr/>
          <p:nvPr/>
        </p:nvSpPr>
        <p:spPr>
          <a:xfrm>
            <a:off x="180000" y="606600"/>
            <a:ext cx="2159280" cy="1275819"/>
          </a:xfrm>
          <a:prstGeom prst="rect">
            <a:avLst/>
          </a:prstGeom>
          <a:noFill/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Servizi vari </a:t>
            </a:r>
            <a:r>
              <a:rPr lang="it-IT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 sono molti parrucchieri vicini (via Sant’</a:t>
            </a:r>
            <a:r>
              <a:rPr lang="it-IT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Uguzzone</a:t>
            </a:r>
            <a:r>
              <a:rPr lang="it-IT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via Galeno cinese, </a:t>
            </a:r>
            <a:r>
              <a:rPr lang="it-IT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vle</a:t>
            </a:r>
            <a:r>
              <a:rPr lang="it-IT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Monza sotto i portici vicino farmacia, via </a:t>
            </a:r>
            <a:r>
              <a:rPr lang="it-IT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Soffredini</a:t>
            </a:r>
            <a:r>
              <a:rPr lang="it-IT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angolo Brunico ...)  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6727" y="2287447"/>
            <a:ext cx="2519280" cy="91044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6"/>
          <p:cNvSpPr/>
          <p:nvPr/>
        </p:nvSpPr>
        <p:spPr>
          <a:xfrm>
            <a:off x="304678" y="1898757"/>
            <a:ext cx="2203879" cy="429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Sportello Bancomat vicino: BPM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Viale Monza, 343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Immagine 4" descr="Immagine che contiene testo, schermata, mappa, Carattere&#10;&#10;Il contenuto generato dall'IA potrebbe non essere corretto.">
            <a:extLst>
              <a:ext uri="{FF2B5EF4-FFF2-40B4-BE49-F238E27FC236}">
                <a16:creationId xmlns:a16="http://schemas.microsoft.com/office/drawing/2014/main" id="{3E9A3127-6D1C-9D69-18D3-450B5821F3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93712" y="1065240"/>
            <a:ext cx="2203200" cy="1819440"/>
          </a:xfrm>
          <a:prstGeom prst="rect">
            <a:avLst/>
          </a:prstGeom>
        </p:spPr>
      </p:pic>
      <p:sp>
        <p:nvSpPr>
          <p:cNvPr id="6" name="Google Shape;80;p6">
            <a:extLst>
              <a:ext uri="{FF2B5EF4-FFF2-40B4-BE49-F238E27FC236}">
                <a16:creationId xmlns:a16="http://schemas.microsoft.com/office/drawing/2014/main" id="{CBA2E8AF-2619-58A4-63F8-FDD3F6D0D70E}"/>
              </a:ext>
            </a:extLst>
          </p:cNvPr>
          <p:cNvSpPr/>
          <p:nvPr/>
        </p:nvSpPr>
        <p:spPr>
          <a:xfrm>
            <a:off x="3008727" y="639860"/>
            <a:ext cx="2159280" cy="429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Supermercato Carrefour H24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Vle</a:t>
            </a:r>
            <a:r>
              <a:rPr lang="it-IT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Monza 134 – M1 Turro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Immagine 7" descr="Immagine che contiene testo, mappa, diagramma, linea&#10;&#10;Il contenuto generato dall'IA potrebbe non essere corretto.">
            <a:extLst>
              <a:ext uri="{FF2B5EF4-FFF2-40B4-BE49-F238E27FC236}">
                <a16:creationId xmlns:a16="http://schemas.microsoft.com/office/drawing/2014/main" id="{93BB5C4B-A440-6F08-C7AF-D7A674897B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61441" y="3840246"/>
            <a:ext cx="2519280" cy="1627576"/>
          </a:xfrm>
          <a:prstGeom prst="rect">
            <a:avLst/>
          </a:prstGeom>
        </p:spPr>
      </p:pic>
      <p:sp>
        <p:nvSpPr>
          <p:cNvPr id="9" name="Google Shape;88;p6">
            <a:extLst>
              <a:ext uri="{FF2B5EF4-FFF2-40B4-BE49-F238E27FC236}">
                <a16:creationId xmlns:a16="http://schemas.microsoft.com/office/drawing/2014/main" id="{7D66AE80-6CC3-D221-54C9-6A8F6CB0A9AD}"/>
              </a:ext>
            </a:extLst>
          </p:cNvPr>
          <p:cNvSpPr/>
          <p:nvPr/>
        </p:nvSpPr>
        <p:spPr>
          <a:xfrm>
            <a:off x="7328408" y="3257636"/>
            <a:ext cx="2555280" cy="429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Banca: BPM ed Intesa San Paolo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Viale Monza, 169 – M1 Turro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82;p6">
            <a:extLst>
              <a:ext uri="{FF2B5EF4-FFF2-40B4-BE49-F238E27FC236}">
                <a16:creationId xmlns:a16="http://schemas.microsoft.com/office/drawing/2014/main" id="{0EB0F09F-7A1F-EFC3-C7A8-0952A583BD11}"/>
              </a:ext>
            </a:extLst>
          </p:cNvPr>
          <p:cNvSpPr/>
          <p:nvPr/>
        </p:nvSpPr>
        <p:spPr>
          <a:xfrm>
            <a:off x="2616357" y="3239994"/>
            <a:ext cx="2013060" cy="429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Ufficio Postale – 8,20- 19,05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Via Pindaro – 15min a piedi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Immagine 13" descr="Immagine che contiene testo, diagramma, mappa, Piano&#10;&#10;Il contenuto generato dall'IA potrebbe non essere corretto.">
            <a:extLst>
              <a:ext uri="{FF2B5EF4-FFF2-40B4-BE49-F238E27FC236}">
                <a16:creationId xmlns:a16="http://schemas.microsoft.com/office/drawing/2014/main" id="{F011D6AE-C38A-3381-BA4D-54765445A2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97680" y="3689451"/>
            <a:ext cx="2063604" cy="18422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"/>
          <p:cNvSpPr txBox="1">
            <a:spLocks noGrp="1"/>
          </p:cNvSpPr>
          <p:nvPr>
            <p:ph type="title"/>
          </p:nvPr>
        </p:nvSpPr>
        <p:spPr>
          <a:xfrm>
            <a:off x="504000" y="-35640"/>
            <a:ext cx="9069480" cy="42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Progetto Aurora -  ATM</a:t>
            </a:r>
            <a:r>
              <a:rPr lang="it-IT" sz="2000" b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</a:t>
            </a:r>
            <a:r>
              <a:rPr lang="it-IT" sz="2800" b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200" b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 Sant’Uguzzone a Ospedale San Raffaele HSR</a:t>
            </a:r>
            <a:endParaRPr sz="2200" b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0760" y="682560"/>
            <a:ext cx="1284840" cy="147528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7"/>
          <p:cNvSpPr/>
          <p:nvPr/>
        </p:nvSpPr>
        <p:spPr>
          <a:xfrm>
            <a:off x="2246040" y="432000"/>
            <a:ext cx="7472160" cy="187488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216000" marR="0" lvl="0" indent="-216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oto Sans Symbols"/>
              <a:buAutoNum type="arabicParenR"/>
            </a:pPr>
            <a:r>
              <a:rPr lang="it-IT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 via Sant’Uguzzone 25 andare ad incrocio con viale Monza e prendere il 51 direzione Cimiano (capolinea)</a:t>
            </a:r>
            <a:br>
              <a:rPr lang="it-IT" sz="1300" b="0" i="0" u="none" strike="noStrike" cap="none">
                <a:latin typeface="Arial"/>
                <a:ea typeface="Arial"/>
                <a:cs typeface="Arial"/>
                <a:sym typeface="Arial"/>
              </a:rPr>
            </a:br>
            <a:r>
              <a:rPr lang="it-IT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6000" marR="0" lvl="0" indent="-216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oto Sans Symbols"/>
              <a:buAutoNum type="arabicParenR"/>
            </a:pPr>
            <a:r>
              <a:rPr lang="it-IT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Scendere e prendere la M2 VERDE direzione GOBBA/COLOGNO/GESSATE; scendere a CASCINA GOBBA</a:t>
            </a:r>
            <a:br>
              <a:rPr lang="it-IT" sz="1300" b="0" i="0" u="none" strike="noStrike" cap="none">
                <a:latin typeface="Arial"/>
                <a:ea typeface="Arial"/>
                <a:cs typeface="Arial"/>
                <a:sym typeface="Arial"/>
              </a:rPr>
            </a:br>
            <a:r>
              <a:rPr lang="it-IT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6000" marR="0" lvl="0" indent="-216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oto Sans Symbols"/>
              <a:buAutoNum type="arabicParenR"/>
            </a:pPr>
            <a:r>
              <a:rPr lang="it-IT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CASCINA GOBBA si può prendere la minimetro per HSR (porta </a:t>
            </a:r>
            <a:r>
              <a:rPr lang="it-IT" sz="1300"/>
              <a:t>all'interno</a:t>
            </a:r>
            <a:r>
              <a:rPr lang="it-IT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al costo di 1,3€ acquistabili </a:t>
            </a:r>
            <a:r>
              <a:rPr lang="it-IT" sz="1300"/>
              <a:t>all'ingresso</a:t>
            </a:r>
            <a:r>
              <a:rPr lang="it-IT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(ma  è in manutenzione a Febb 2026).</a:t>
            </a:r>
            <a:br>
              <a:rPr lang="it-IT" sz="1300" b="0" i="0" u="none" strike="noStrike" cap="none">
                <a:latin typeface="Arial"/>
                <a:ea typeface="Arial"/>
                <a:cs typeface="Arial"/>
                <a:sym typeface="Arial"/>
              </a:rPr>
            </a:br>
            <a:r>
              <a:rPr lang="it-IT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alternativa si può prendere autobus 925 che ferma davanti all’ HSR.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2232000" y="2292840"/>
            <a:ext cx="7485840" cy="167652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216000" marR="0" lvl="0" indent="-216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oto Sans Symbols"/>
              <a:buAutoNum type="arabicParenR"/>
            </a:pPr>
            <a:r>
              <a:rPr lang="it-IT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alternativa al 51 si può prendere la M1 ROSSA a VILLA SAN </a:t>
            </a:r>
            <a:r>
              <a:rPr lang="it-IT" sz="1300"/>
              <a:t>GIOVANNI o</a:t>
            </a:r>
            <a:r>
              <a:rPr lang="it-IT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SESTO MARELLI, </a:t>
            </a:r>
            <a:br>
              <a:rPr lang="it-IT" sz="1300" b="0" i="0" u="none" strike="noStrike" cap="none">
                <a:latin typeface="Arial"/>
                <a:ea typeface="Arial"/>
                <a:cs typeface="Arial"/>
                <a:sym typeface="Arial"/>
              </a:rPr>
            </a:br>
            <a:r>
              <a:rPr lang="it-IT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6000" marR="0" lvl="0" indent="-216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oto Sans Symbols"/>
              <a:buAutoNum type="arabicParenR"/>
            </a:pPr>
            <a:r>
              <a:rPr lang="it-IT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cambiare a LORETO sulla M2 VERDE in direzione GOBBA/COLOGNO/GESSATE.</a:t>
            </a:r>
            <a:br>
              <a:rPr lang="it-IT" sz="1300" b="0" i="0" u="none" strike="noStrike" cap="none">
                <a:latin typeface="Arial"/>
                <a:ea typeface="Arial"/>
                <a:cs typeface="Arial"/>
                <a:sym typeface="Arial"/>
              </a:rPr>
            </a:br>
            <a:r>
              <a:rPr lang="it-IT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Scendere a CASCINA GOBBA. </a:t>
            </a:r>
            <a:br>
              <a:rPr lang="it-IT" sz="1300" b="0" i="0" u="none" strike="noStrike" cap="none">
                <a:latin typeface="Arial"/>
                <a:ea typeface="Arial"/>
                <a:cs typeface="Arial"/>
                <a:sym typeface="Arial"/>
              </a:rPr>
            </a:br>
            <a:r>
              <a:rPr lang="it-IT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6000" marR="0" lvl="0" indent="-216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oto Sans Symbols"/>
              <a:buAutoNum type="arabicParenR"/>
            </a:pPr>
            <a:r>
              <a:rPr lang="it-IT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CASCINA GOBBA si può prendere la minimetro per HSR (porta </a:t>
            </a:r>
            <a:r>
              <a:rPr lang="it-IT" sz="1300"/>
              <a:t>all'interno</a:t>
            </a:r>
            <a:r>
              <a:rPr lang="it-IT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al costo di 1,3€ acquistabili </a:t>
            </a:r>
            <a:r>
              <a:rPr lang="it-IT" sz="1300"/>
              <a:t>all'ingresso</a:t>
            </a:r>
            <a:r>
              <a:rPr lang="it-IT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(ma  è in manutenzione a Febb 2026). </a:t>
            </a:r>
            <a:br>
              <a:rPr lang="it-IT" sz="1300" b="0" i="0" u="none" strike="noStrike" cap="none">
                <a:latin typeface="Arial"/>
                <a:ea typeface="Arial"/>
                <a:cs typeface="Arial"/>
                <a:sym typeface="Arial"/>
              </a:rPr>
            </a:br>
            <a:r>
              <a:rPr lang="it-IT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alternativa si può prendere autobus 925 che ferma davanti all’ HSR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0080" y="2448000"/>
            <a:ext cx="1185840" cy="1286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7440" y="3960000"/>
            <a:ext cx="1311480" cy="154584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7"/>
          <p:cNvSpPr/>
          <p:nvPr/>
        </p:nvSpPr>
        <p:spPr>
          <a:xfrm>
            <a:off x="2232000" y="3985200"/>
            <a:ext cx="7485840" cy="167652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216000" marR="0" lvl="0" indent="-216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oto Sans Symbols"/>
              <a:buAutoNum type="arabicParenR"/>
            </a:pPr>
            <a:r>
              <a:rPr lang="it-IT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alternativa si  prendere la M1 ROSSA a Villa San Giovanni o Sesto Marelli, </a:t>
            </a:r>
            <a:br>
              <a:rPr lang="it-IT" sz="1300" b="0" i="0" u="none" strike="noStrike" cap="none">
                <a:latin typeface="Arial"/>
                <a:ea typeface="Arial"/>
                <a:cs typeface="Arial"/>
                <a:sym typeface="Arial"/>
              </a:rPr>
            </a:br>
            <a:r>
              <a:rPr lang="it-IT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6000" marR="0" lvl="0" indent="-216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oto Sans Symbols"/>
              <a:buAutoNum type="arabicParenR"/>
            </a:pPr>
            <a:r>
              <a:rPr lang="it-IT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Scendere a Gorla (2 o 3 poche fermate) e prendere il 44 verso Cascina Gobbe.</a:t>
            </a:r>
            <a:br>
              <a:rPr lang="it-IT" sz="1300" b="0" i="0" u="none" strike="noStrike" cap="none">
                <a:latin typeface="Arial"/>
                <a:ea typeface="Arial"/>
                <a:cs typeface="Arial"/>
                <a:sym typeface="Arial"/>
              </a:rPr>
            </a:br>
            <a:r>
              <a:rPr lang="it-IT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Scendere a Cascina Gobba, </a:t>
            </a:r>
            <a:br>
              <a:rPr lang="it-IT" sz="1300" b="0" i="0" u="none" strike="noStrike" cap="none">
                <a:latin typeface="Arial"/>
                <a:ea typeface="Arial"/>
                <a:cs typeface="Arial"/>
                <a:sym typeface="Arial"/>
              </a:rPr>
            </a:br>
            <a:r>
              <a:rPr lang="it-IT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6000" marR="0" lvl="0" indent="-216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oto Sans Symbols"/>
              <a:buAutoNum type="arabicParenR"/>
            </a:pPr>
            <a:r>
              <a:rPr lang="it-IT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CASCINA GOBBA si può prendere la minimetro per HSR (porta </a:t>
            </a:r>
            <a:r>
              <a:rPr lang="it-IT" sz="1300"/>
              <a:t>all'interno</a:t>
            </a:r>
            <a:r>
              <a:rPr lang="it-IT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al costo di 1,3€ acquistabili </a:t>
            </a:r>
            <a:r>
              <a:rPr lang="it-IT" sz="1300"/>
              <a:t>all'ingresso</a:t>
            </a:r>
            <a:r>
              <a:rPr lang="it-IT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(ma  è in manutenzione a Febb 2026). </a:t>
            </a:r>
            <a:br>
              <a:rPr lang="it-IT" sz="1300" b="0" i="0" u="none" strike="noStrike" cap="none">
                <a:latin typeface="Arial"/>
                <a:ea typeface="Arial"/>
                <a:cs typeface="Arial"/>
                <a:sym typeface="Arial"/>
              </a:rPr>
            </a:br>
            <a:r>
              <a:rPr lang="it-IT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alternativa si può prendere autobus 925 che ferma davanti all’ HSR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8"/>
          <p:cNvSpPr txBox="1">
            <a:spLocks noGrp="1"/>
          </p:cNvSpPr>
          <p:nvPr>
            <p:ph type="title"/>
          </p:nvPr>
        </p:nvSpPr>
        <p:spPr>
          <a:xfrm>
            <a:off x="108000" y="129600"/>
            <a:ext cx="9900000" cy="39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it-IT" sz="1500" b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Progetto Aurora -  ATM</a:t>
            </a:r>
            <a:r>
              <a:rPr lang="it-IT" sz="1600" b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</a:t>
            </a:r>
            <a:r>
              <a:rPr lang="it-IT" sz="2600" b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b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 Sant’Uguzzone a Ospedale Niguarda – pza Ospedale Maggiore</a:t>
            </a:r>
            <a:endParaRPr sz="2000" b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8"/>
          <p:cNvSpPr/>
          <p:nvPr/>
        </p:nvSpPr>
        <p:spPr>
          <a:xfrm>
            <a:off x="2196000" y="792000"/>
            <a:ext cx="7521840" cy="167652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216000" marR="0" lvl="0" indent="-216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oto Sans Symbols"/>
              <a:buAutoNum type="arabicParenR"/>
            </a:pPr>
            <a:r>
              <a:rPr lang="it-IT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 via Sant’Uguzzone 25 andare ad incrocio di  viale Monza con via Empedocle e prendere il 51 direzione ZARA M3 M5 per 15 fermate</a:t>
            </a:r>
            <a:br>
              <a:rPr lang="it-IT" sz="1300" b="0" i="0" u="none" strike="noStrike" cap="none">
                <a:latin typeface="Arial"/>
                <a:ea typeface="Arial"/>
                <a:cs typeface="Arial"/>
                <a:sym typeface="Arial"/>
              </a:rPr>
            </a:br>
            <a:r>
              <a:rPr lang="it-IT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6000" marR="0" lvl="0" indent="-216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oto Sans Symbols"/>
              <a:buAutoNum type="arabicParenR"/>
            </a:pPr>
            <a:r>
              <a:rPr lang="it-IT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Scendere nella piazza pedonale di fronte </a:t>
            </a:r>
            <a:r>
              <a:rPr lang="it-IT" sz="1300"/>
              <a:t>all'ospedale</a:t>
            </a:r>
            <a:r>
              <a:rPr lang="it-IT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NIGUARDA (il bus ferma lato piazza)</a:t>
            </a:r>
            <a:br>
              <a:rPr lang="it-IT" sz="1300" b="0" i="0" u="none" strike="noStrike" cap="none">
                <a:latin typeface="Arial"/>
                <a:ea typeface="Arial"/>
                <a:cs typeface="Arial"/>
                <a:sym typeface="Arial"/>
              </a:rPr>
            </a:br>
            <a:br>
              <a:rPr lang="it-IT" sz="1300" b="0" i="0" u="none" strike="noStrike" cap="none">
                <a:latin typeface="Arial"/>
                <a:ea typeface="Arial"/>
                <a:cs typeface="Arial"/>
                <a:sym typeface="Arial"/>
              </a:rPr>
            </a:br>
            <a:r>
              <a:rPr lang="it-IT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 ritorno la fermata NIGUARDA è dal lato opposto della strada. La fermata di arrivo è viale Monza angolo Sant’Uguzzone.</a:t>
            </a:r>
            <a:br>
              <a:rPr lang="it-IT" sz="1300" b="0" i="0" u="none" strike="noStrike" cap="none">
                <a:latin typeface="Arial"/>
                <a:ea typeface="Arial"/>
                <a:cs typeface="Arial"/>
                <a:sym typeface="Arial"/>
              </a:rPr>
            </a:br>
            <a:r>
              <a:rPr lang="it-IT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000" y="751320"/>
            <a:ext cx="1922400" cy="169488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8"/>
          <p:cNvSpPr/>
          <p:nvPr/>
        </p:nvSpPr>
        <p:spPr>
          <a:xfrm>
            <a:off x="504360" y="2953080"/>
            <a:ext cx="9069480" cy="427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Progetto Aurora -  ATM</a:t>
            </a:r>
            <a:r>
              <a:rPr lang="it-IT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</a:t>
            </a:r>
            <a:r>
              <a:rPr lang="it-IT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 Sant’Uguzzone a HUMANITAS Rozzano via Manzoni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8"/>
          <p:cNvSpPr/>
          <p:nvPr/>
        </p:nvSpPr>
        <p:spPr>
          <a:xfrm>
            <a:off x="2196360" y="3816000"/>
            <a:ext cx="7521840" cy="167652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216000" marR="0" lvl="0" indent="-216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oto Sans Symbols"/>
              <a:buAutoNum type="arabicParenR"/>
            </a:pPr>
            <a:r>
              <a:rPr lang="it-IT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 via Sant’Uguzzone 25 prendere MM1 ROSSA a Villa San Giovanni (9 minuti a piedi), direzione BISCEGLIE o RHO; scendere (cambiare) dopo 14 fermate a CADORNA</a:t>
            </a:r>
            <a:br>
              <a:rPr lang="it-IT" sz="1300" b="0" i="0" u="none" strike="noStrike" cap="none">
                <a:latin typeface="Arial"/>
                <a:ea typeface="Arial"/>
                <a:cs typeface="Arial"/>
                <a:sym typeface="Arial"/>
              </a:rPr>
            </a:br>
            <a:r>
              <a:rPr lang="it-IT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6000" marR="0" lvl="0" indent="-216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oto Sans Symbols"/>
              <a:buAutoNum type="arabicParenR"/>
            </a:pPr>
            <a:r>
              <a:rPr lang="it-IT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CADORNA cambiare sulla M2 VERDE direzione ABBIATEGRASSO e scendere dopo 6 fermate a PIAZZA ABBIATEGRASSO.</a:t>
            </a:r>
            <a:br>
              <a:rPr lang="it-IT" sz="1300" b="0" i="0" u="none" strike="noStrike" cap="none">
                <a:latin typeface="Arial"/>
                <a:ea typeface="Arial"/>
                <a:cs typeface="Arial"/>
                <a:sym typeface="Arial"/>
              </a:rPr>
            </a:br>
            <a:r>
              <a:rPr lang="it-IT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6000" marR="0" lvl="0" indent="-216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oto Sans Symbols"/>
              <a:buAutoNum type="arabicParenR"/>
            </a:pPr>
            <a:r>
              <a:rPr lang="it-IT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Prendere il bus 230 verso BASIGLIO (Don Coira), dopo 5 fermate scendere in VIA MANZONI (OSPEDALE Rozzano)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Google Shape;109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4320" y="3769920"/>
            <a:ext cx="1480680" cy="1736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2086</Words>
  <Application>Microsoft Office PowerPoint</Application>
  <PresentationFormat>Personalizzato</PresentationFormat>
  <Paragraphs>160</Paragraphs>
  <Slides>12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6" baseType="lpstr">
      <vt:lpstr>Arial</vt:lpstr>
      <vt:lpstr>Noto Sans Symbols</vt:lpstr>
      <vt:lpstr>Times New Roman</vt:lpstr>
      <vt:lpstr>Office</vt:lpstr>
      <vt:lpstr>Progetto Aurora – Informazioni per utenti</vt:lpstr>
      <vt:lpstr>Progetto Aurora -Estratto ATM – alcuni mezzi pubblici</vt:lpstr>
      <vt:lpstr>Progetto Aurora –  Descrizione per utenti</vt:lpstr>
      <vt:lpstr>Progetto Aurora – Informazioni per utenti</vt:lpstr>
      <vt:lpstr>Progetto Aurora -Estratto Google maps – indicazioni utili 1</vt:lpstr>
      <vt:lpstr>Progetto Aurora -Estratto Google maps – indicazioni utili 2</vt:lpstr>
      <vt:lpstr>Progetto Aurora -Estratto Google maps – indicazioni utili 3</vt:lpstr>
      <vt:lpstr>Progetto Aurora -  ATM - da Sant’Uguzzone a Ospedale San Raffaele HSR</vt:lpstr>
      <vt:lpstr>Progetto Aurora -  ATM - da Sant’Uguzzone a Ospedale Niguarda – pza Ospedale Maggiore</vt:lpstr>
      <vt:lpstr>Progetto Aurora -  ATM - da Sant’Uguzzone a Osp Maggiore Policlinico (via Sforza 35)</vt:lpstr>
      <vt:lpstr>Progetto Aurora -  ATM o Moovit - da Sant’Uguzzone a Ospedale Multimedica a Sesto SG</vt:lpstr>
      <vt:lpstr>Progetto Aurora -  ATM o Moovit - da Sant’Uguzzone a Ospedale Galeazzi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Franco Mignogna</dc:creator>
  <cp:lastModifiedBy>Marco Capecchi</cp:lastModifiedBy>
  <cp:revision>5</cp:revision>
  <cp:lastPrinted>2026-02-04T17:52:02Z</cp:lastPrinted>
  <dcterms:created xsi:type="dcterms:W3CDTF">2026-02-01T17:00:18Z</dcterms:created>
  <dcterms:modified xsi:type="dcterms:W3CDTF">2026-02-07T12:11:11Z</dcterms:modified>
</cp:coreProperties>
</file>